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91" r:id="rId3"/>
    <p:sldMasterId id="2147483703" r:id="rId4"/>
    <p:sldMasterId id="2147483754" r:id="rId5"/>
    <p:sldMasterId id="2147483778" r:id="rId6"/>
    <p:sldMasterId id="2147483790" r:id="rId7"/>
  </p:sldMasterIdLst>
  <p:notesMasterIdLst>
    <p:notesMasterId r:id="rId37"/>
  </p:notesMasterIdLst>
  <p:handoutMasterIdLst>
    <p:handoutMasterId r:id="rId38"/>
  </p:handoutMasterIdLst>
  <p:sldIdLst>
    <p:sldId id="632" r:id="rId8"/>
    <p:sldId id="342" r:id="rId9"/>
    <p:sldId id="633" r:id="rId10"/>
    <p:sldId id="323" r:id="rId11"/>
    <p:sldId id="347" r:id="rId12"/>
    <p:sldId id="292" r:id="rId13"/>
    <p:sldId id="300" r:id="rId14"/>
    <p:sldId id="301" r:id="rId15"/>
    <p:sldId id="373" r:id="rId16"/>
    <p:sldId id="375" r:id="rId17"/>
    <p:sldId id="377" r:id="rId18"/>
    <p:sldId id="378" r:id="rId19"/>
    <p:sldId id="376" r:id="rId20"/>
    <p:sldId id="405" r:id="rId21"/>
    <p:sldId id="638" r:id="rId22"/>
    <p:sldId id="381" r:id="rId23"/>
    <p:sldId id="634" r:id="rId24"/>
    <p:sldId id="403" r:id="rId25"/>
    <p:sldId id="386" r:id="rId26"/>
    <p:sldId id="394" r:id="rId27"/>
    <p:sldId id="395" r:id="rId28"/>
    <p:sldId id="400" r:id="rId29"/>
    <p:sldId id="404" r:id="rId30"/>
    <p:sldId id="396" r:id="rId31"/>
    <p:sldId id="397" r:id="rId32"/>
    <p:sldId id="398" r:id="rId33"/>
    <p:sldId id="399" r:id="rId34"/>
    <p:sldId id="393" r:id="rId35"/>
    <p:sldId id="335" r:id="rId36"/>
  </p:sldIdLst>
  <p:sldSz cx="9144000" cy="5143500" type="screen16x9"/>
  <p:notesSz cx="7010400" cy="92964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ona Hui" initials="TH" lastIdx="28" clrIdx="0"/>
  <p:cmAuthor id="2" name="Nicholas Chang" initials="NC" lastIdx="9" clrIdx="1">
    <p:extLst>
      <p:ext uri="{19B8F6BF-5375-455C-9EA6-DF929625EA0E}">
        <p15:presenceInfo xmlns:p15="http://schemas.microsoft.com/office/powerpoint/2012/main" userId="S::nchang@markettaiwan.com.tw::ca56ebff-8898-4e02-8402-438f236865cf" providerId="AD"/>
      </p:ext>
    </p:extLst>
  </p:cmAuthor>
  <p:cmAuthor id="3" name="yang carrie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57600" autoAdjust="0"/>
  </p:normalViewPr>
  <p:slideViewPr>
    <p:cSldViewPr>
      <p:cViewPr varScale="1">
        <p:scale>
          <a:sx n="41" d="100"/>
          <a:sy n="41" d="100"/>
        </p:scale>
        <p:origin x="1531" y="2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ommentAuthors" Target="commentAuthor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E5E73-7C22-4B87-9658-DEA128DF3CF7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F4C42-80EA-48E6-8A34-15A51BFEAE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95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C0329-138A-4950-87B6-2019FD4114FD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510"/>
            <a:ext cx="5607050" cy="4183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F84C3-26E0-4038-9846-08961D59E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6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F84C3-26E0-4038-9846-08961D59EC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1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Pic?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F84C3-26E0-4038-9846-08961D59EC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2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Pic?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F84C3-26E0-4038-9846-08961D59EC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1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F84C3-26E0-4038-9846-08961D59EC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62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F84C3-26E0-4038-9846-08961D59EC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58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50630-41EC-4B99-9263-9811AE382536}" type="slidenum">
              <a:rPr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/>
              <a:t>20</a:t>
            </a:fld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2312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F84C3-26E0-4038-9846-08961D59EC9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8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7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2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F587E-6E8D-0041-86BE-9B8DB6087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78343-E566-DD42-A6EC-36492834E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E0D1C-62B6-154D-92BE-4939381A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19FC4-5726-3346-829D-D8DE8B55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B8693-E8D9-8A4F-8D58-42AB0E88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292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97F-70BA-9D4E-AB5A-5273C46A1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3891E-D3D4-7F4D-9045-336070D4A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083AE-4E5A-6848-A19D-286BB0EC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8D04A-E473-B049-8F09-F1CBBF95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1F92-CEA1-FD48-B555-0493FF70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908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7410-4D67-A148-9273-15858CD20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383B2-3B4C-4E47-9BC8-F31ECE82B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D3E1-1624-E64B-8B14-D054F1B2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6B92-C88C-2E45-A5EC-7E060783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1E8C-0205-1341-A381-15513009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532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F4F9-6D27-5945-925D-40A11C23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EDE27-EB97-1D4A-9CA8-02F5A929F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E485D-0C45-874D-BDB3-4C6AC73CD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86F51-E7F0-4046-8D97-B1AC59BF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43120-4353-A94E-858F-AF5D1526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E5A73-9A40-C245-B527-A789CAF0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18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3FF4C-9A18-2346-A587-7E6DB132F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6F54A-5199-CC41-8EA2-15058756F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5E4E6-3F47-264B-97EA-1B58FEF45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6C03C-B71D-6841-BAFF-A94D12869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ADD0E-436A-A84F-901A-6D6DD5671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4D469-ED2E-C24A-BBF7-4FBFF6B7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808A6-9C45-7E4F-A49A-1749BDC1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42BCFC-7BE0-6644-AB23-F70A3E74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59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7B73-56F4-754F-9AC5-F0EA83F2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6681A-E4A3-4A4E-BCE5-7B59A7A51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08F71-C592-4F41-A4BE-AC2A701D8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AD5AD-275D-044D-8F08-699D4B85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650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9B464D-4D4F-EE49-AA26-6E5F2EDD8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7C639-9782-5F48-A8B1-A6E3EA92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46F57-8E83-AD4E-9A5F-FDBEF036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41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18A6-A7F1-0348-8425-073E414E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C71B-9DCF-C64A-85E3-4F52FE723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62776-7EB8-7849-93AA-A35D322FE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6D920-802F-B24B-844C-E37625293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112E2-7CFF-0541-A6A5-32DA233E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7976-EFF7-6A44-ACA7-388EFDF2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81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3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80D3-61F2-E64F-96D9-A6E63637A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369C9F-3036-2F40-9249-2E737060E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7D5E7-295A-6D49-BC26-D31838B5E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B6286-8CE5-5B41-BAE6-8B534FEA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DAFD-7005-9B44-AE7A-6398F2FB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0259C-2F24-1B47-BF5B-639AB20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154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DF1-6B3E-4148-9E3B-341609AAC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5D44E-5525-DE40-B265-1FA9D7C64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2F901-5F29-804C-9456-8EF862E1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69986-3590-264D-924D-1970DFCC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FF9E-D317-634A-8E70-1517573D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97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52AB0-A0EF-1B46-AE74-637A93C8E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3EA01D-3291-FF4B-B585-5E7C96562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27387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A02A3-35AC-604F-9601-90E83A57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62430-D3BF-204E-B805-DBDC9467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6AA82-47F2-0E44-8092-AD89FAF9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324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64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1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20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84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73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27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6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8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91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5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03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8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" y="53"/>
            <a:ext cx="365125" cy="5141119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590" y="510783"/>
            <a:ext cx="46037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8392" y="510783"/>
            <a:ext cx="28575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269" y="510783"/>
            <a:ext cx="9525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2250" y="510783"/>
            <a:ext cx="7938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665" y="3785002"/>
            <a:ext cx="73025" cy="126920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5665" y="3598069"/>
            <a:ext cx="73025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5665" y="3477816"/>
            <a:ext cx="73025" cy="103584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5665" y="3406379"/>
            <a:ext cx="73025" cy="5595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914400" y="3257550"/>
            <a:ext cx="7772400" cy="1481328"/>
          </a:xfrm>
        </p:spPr>
        <p:txBody>
          <a:bodyPr/>
          <a:lstStyle>
            <a:lvl1pPr marR="6121" algn="l">
              <a:defRPr sz="27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914400" y="2125980"/>
            <a:ext cx="7772400" cy="1131570"/>
          </a:xfrm>
        </p:spPr>
        <p:txBody>
          <a:bodyPr lIns="67341" anchor="b"/>
          <a:lstStyle>
            <a:lvl1pPr marL="0" indent="0" algn="l">
              <a:spcBef>
                <a:spcPts val="0"/>
              </a:spcBef>
              <a:buNone/>
              <a:defRPr sz="1300">
                <a:solidFill>
                  <a:schemeClr val="tx1"/>
                </a:solidFill>
              </a:defRPr>
            </a:lvl1pPr>
            <a:lvl2pPr marL="306096" indent="0" algn="ctr">
              <a:buNone/>
            </a:lvl2pPr>
            <a:lvl3pPr marL="612193" indent="0" algn="ctr">
              <a:buNone/>
            </a:lvl3pPr>
            <a:lvl4pPr marL="918289" indent="0" algn="ctr">
              <a:buNone/>
            </a:lvl4pPr>
            <a:lvl5pPr marL="1224385" indent="0" algn="ctr">
              <a:buNone/>
            </a:lvl5pPr>
            <a:lvl6pPr marL="1530481" indent="0" algn="ctr">
              <a:buNone/>
            </a:lvl6pPr>
            <a:lvl7pPr marL="1836578" indent="0" algn="ctr">
              <a:buNone/>
            </a:lvl7pPr>
            <a:lvl8pPr marL="2142674" indent="0" algn="ctr">
              <a:buNone/>
            </a:lvl8pPr>
            <a:lvl9pPr marL="2448771" indent="0" algn="ctr">
              <a:buNone/>
            </a:lvl9pPr>
            <a:extLst/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15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16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17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C87609-A910-43D9-904C-DA293D5B5D74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67370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D5DD-2971-433F-BB79-AC390B380CE0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669389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17"/>
          <p:cNvSpPr>
            <a:spLocks/>
          </p:cNvSpPr>
          <p:nvPr/>
        </p:nvSpPr>
        <p:spPr bwMode="auto">
          <a:xfrm>
            <a:off x="4829214" y="804863"/>
            <a:ext cx="4321175" cy="43434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5" name="手繪多邊形 18"/>
          <p:cNvSpPr>
            <a:spLocks/>
          </p:cNvSpPr>
          <p:nvPr/>
        </p:nvSpPr>
        <p:spPr bwMode="auto">
          <a:xfrm>
            <a:off x="374651" y="54"/>
            <a:ext cx="5513388" cy="4961335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6" name="手繪多邊形 5"/>
          <p:cNvSpPr>
            <a:spLocks/>
          </p:cNvSpPr>
          <p:nvPr/>
        </p:nvSpPr>
        <p:spPr bwMode="auto">
          <a:xfrm rot="5236414">
            <a:off x="4976019" y="964010"/>
            <a:ext cx="30861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7" name="手繪多邊形 6"/>
          <p:cNvSpPr>
            <a:spLocks/>
          </p:cNvSpPr>
          <p:nvPr/>
        </p:nvSpPr>
        <p:spPr bwMode="auto">
          <a:xfrm>
            <a:off x="5943600" y="0"/>
            <a:ext cx="27432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5943600" y="3200400"/>
            <a:ext cx="3200400" cy="8572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5943600" y="0"/>
            <a:ext cx="13716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>
            <a:off x="5948395" y="3184923"/>
            <a:ext cx="2090737" cy="19585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>
            <a:off x="5943600" y="3200400"/>
            <a:ext cx="16002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5943600" y="1028700"/>
            <a:ext cx="3200400" cy="21717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3" name="手繪多邊形 12"/>
          <p:cNvSpPr>
            <a:spLocks/>
          </p:cNvSpPr>
          <p:nvPr/>
        </p:nvSpPr>
        <p:spPr bwMode="auto">
          <a:xfrm>
            <a:off x="5943600" y="1314450"/>
            <a:ext cx="3200400" cy="18859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4" name="手繪多邊形 13"/>
          <p:cNvSpPr>
            <a:spLocks/>
          </p:cNvSpPr>
          <p:nvPr/>
        </p:nvSpPr>
        <p:spPr bwMode="auto">
          <a:xfrm>
            <a:off x="990600" y="3200400"/>
            <a:ext cx="4953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5" name="手繪多邊形 14"/>
          <p:cNvSpPr>
            <a:spLocks/>
          </p:cNvSpPr>
          <p:nvPr/>
        </p:nvSpPr>
        <p:spPr bwMode="auto">
          <a:xfrm>
            <a:off x="533401" y="3200400"/>
            <a:ext cx="5334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366713" y="1828800"/>
            <a:ext cx="5638800" cy="1371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7" name="手繪多邊形 16"/>
          <p:cNvSpPr>
            <a:spLocks/>
          </p:cNvSpPr>
          <p:nvPr/>
        </p:nvSpPr>
        <p:spPr bwMode="auto">
          <a:xfrm>
            <a:off x="366713" y="1600201"/>
            <a:ext cx="5638800" cy="1600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8" name="手繪多邊形 17"/>
          <p:cNvSpPr>
            <a:spLocks/>
          </p:cNvSpPr>
          <p:nvPr/>
        </p:nvSpPr>
        <p:spPr bwMode="auto">
          <a:xfrm>
            <a:off x="4572000" y="3200400"/>
            <a:ext cx="13716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219" tIns="30609" rIns="61219" bIns="30609"/>
          <a:lstStyle/>
          <a:p>
            <a:pPr defTabSz="61219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3568" y="301232"/>
            <a:ext cx="8504237" cy="66555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371475" y="510783"/>
            <a:ext cx="26988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21" name="矩形 20"/>
          <p:cNvSpPr/>
          <p:nvPr/>
        </p:nvSpPr>
        <p:spPr>
          <a:xfrm flipH="1">
            <a:off x="411203" y="510783"/>
            <a:ext cx="26987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22" name="矩形 21"/>
          <p:cNvSpPr/>
          <p:nvPr/>
        </p:nvSpPr>
        <p:spPr>
          <a:xfrm flipH="1">
            <a:off x="447723" y="510783"/>
            <a:ext cx="9525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23" name="矩形 22"/>
          <p:cNvSpPr/>
          <p:nvPr/>
        </p:nvSpPr>
        <p:spPr>
          <a:xfrm flipH="1">
            <a:off x="476277" y="510783"/>
            <a:ext cx="9525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0064" y="510783"/>
            <a:ext cx="36512" cy="273844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06903" y="1013766"/>
            <a:ext cx="5718048" cy="733115"/>
          </a:xfrm>
        </p:spPr>
        <p:txBody>
          <a:bodyPr lIns="55098" bIns="0"/>
          <a:lstStyle>
            <a:lvl1pPr marL="367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6902" y="384048"/>
            <a:ext cx="8156448" cy="582930"/>
          </a:xfrm>
        </p:spPr>
        <p:txBody>
          <a:bodyPr tIns="42853"/>
          <a:lstStyle>
            <a:lvl1pPr algn="l">
              <a:buNone/>
              <a:defRPr sz="2600" b="0" cap="none" spc="-101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2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2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AB96DC6-E09F-4A12-874C-FCED055E8A47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519331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85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4344" y="1327882"/>
            <a:ext cx="4038600" cy="3394472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5345" y="1327882"/>
            <a:ext cx="4038600" cy="3394472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91D20C-DAD9-4E31-B64D-0FBDB2A4EC50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414964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6" y="301232"/>
            <a:ext cx="8867775" cy="66555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378" y="510783"/>
            <a:ext cx="46037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625" y="510783"/>
            <a:ext cx="26988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681" y="510783"/>
            <a:ext cx="952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" y="510783"/>
            <a:ext cx="952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149259" y="510783"/>
            <a:ext cx="2857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188925" y="510783"/>
            <a:ext cx="2857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4" name="矩形 13"/>
          <p:cNvSpPr/>
          <p:nvPr/>
        </p:nvSpPr>
        <p:spPr>
          <a:xfrm flipH="1">
            <a:off x="227036" y="510783"/>
            <a:ext cx="9525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255603" y="510783"/>
            <a:ext cx="7937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9404" y="510783"/>
            <a:ext cx="36513" cy="273844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4" y="384048"/>
            <a:ext cx="7772400" cy="685800"/>
          </a:xfrm>
        </p:spPr>
        <p:txBody>
          <a:bodyPr/>
          <a:lstStyle>
            <a:lvl1pPr>
              <a:defRPr sz="270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57315"/>
            <a:ext cx="4040188" cy="479822"/>
          </a:xfrm>
        </p:spPr>
        <p:txBody>
          <a:bodyPr anchor="ctr"/>
          <a:lstStyle>
            <a:lvl1pPr marL="48975" indent="0" algn="l">
              <a:buNone/>
              <a:defRPr sz="1600" b="1">
                <a:solidFill>
                  <a:schemeClr val="accent2"/>
                </a:solidFill>
              </a:defRPr>
            </a:lvl1pPr>
            <a:lvl2pPr>
              <a:buNone/>
              <a:defRPr sz="1300" b="1"/>
            </a:lvl2pPr>
            <a:lvl3pPr>
              <a:buNone/>
              <a:defRPr sz="13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66" y="1357315"/>
            <a:ext cx="4041775" cy="479822"/>
          </a:xfrm>
        </p:spPr>
        <p:txBody>
          <a:bodyPr anchor="ctr"/>
          <a:lstStyle>
            <a:lvl1pPr marL="48975" indent="0">
              <a:buNone/>
              <a:defRPr sz="1600" b="1">
                <a:solidFill>
                  <a:schemeClr val="accent2"/>
                </a:solidFill>
              </a:defRPr>
            </a:lvl1pPr>
            <a:lvl2pPr>
              <a:buNone/>
              <a:defRPr sz="1300" b="1"/>
            </a:lvl2pPr>
            <a:lvl3pPr>
              <a:buNone/>
              <a:defRPr sz="13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844278"/>
            <a:ext cx="4040188" cy="2969514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844278"/>
            <a:ext cx="4041775" cy="2969514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1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1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2AC819-7C1C-4971-A4AB-D00234EF9C5D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290790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</p:spPr>
        <p:txBody>
          <a:bodyPr/>
          <a:lstStyle>
            <a:lvl1pPr>
              <a:defRPr sz="2700" cap="none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66F3-8C35-4DDE-93E6-21FBDAE71285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3340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28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B1D7298-8786-42F9-AAE6-4CF4332161BE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470918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04790"/>
            <a:ext cx="8229600" cy="871538"/>
          </a:xfrm>
        </p:spPr>
        <p:txBody>
          <a:bodyPr anchor="ctr"/>
          <a:lstStyle>
            <a:lvl1pPr algn="l">
              <a:buNone/>
              <a:defRPr sz="2400" b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076325"/>
            <a:ext cx="2514600" cy="3429000"/>
          </a:xfrm>
        </p:spPr>
        <p:txBody>
          <a:bodyPr/>
          <a:lstStyle>
            <a:lvl1pPr marL="36732" indent="0">
              <a:buNone/>
              <a:defRPr sz="1300"/>
            </a:lvl1pPr>
            <a:lvl2pPr>
              <a:buNone/>
              <a:defRPr sz="800"/>
            </a:lvl2pPr>
            <a:lvl3pPr>
              <a:buNone/>
              <a:defRPr sz="700"/>
            </a:lvl3pPr>
            <a:lvl4pPr>
              <a:buNone/>
              <a:defRPr sz="600"/>
            </a:lvl4pPr>
            <a:lvl5pPr>
              <a:buNone/>
              <a:defRPr sz="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429000" y="1076325"/>
            <a:ext cx="5486400" cy="3429000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D7FA5-3742-43D2-A4A8-5C8F64EF4F23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741443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8301" y="3"/>
            <a:ext cx="8777288" cy="140851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363539" y="1413272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群組 19"/>
          <p:cNvGrpSpPr>
            <a:grpSpLocks/>
          </p:cNvGrpSpPr>
          <p:nvPr/>
        </p:nvGrpSpPr>
        <p:grpSpPr bwMode="auto">
          <a:xfrm rot="5400000">
            <a:off x="8531874" y="898382"/>
            <a:ext cx="98822" cy="128587"/>
            <a:chOff x="6668087" y="1297746"/>
            <a:chExt cx="161840" cy="156602"/>
          </a:xfrm>
        </p:grpSpPr>
        <p:cxnSp>
          <p:nvCxnSpPr>
            <p:cNvPr id="8" name="直線接點 7"/>
            <p:cNvCxnSpPr/>
            <p:nvPr/>
          </p:nvCxnSpPr>
          <p:spPr>
            <a:xfrm rot="16200000">
              <a:off x="6663593" y="12751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rot="5400000" flipH="1">
              <a:off x="6744513" y="12741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25"/>
          <p:cNvGrpSpPr>
            <a:grpSpLocks/>
          </p:cNvGrpSpPr>
          <p:nvPr/>
        </p:nvGrpSpPr>
        <p:grpSpPr bwMode="auto">
          <a:xfrm rot="5400000">
            <a:off x="8684273" y="1012682"/>
            <a:ext cx="98822" cy="128587"/>
            <a:chOff x="6668087" y="1297746"/>
            <a:chExt cx="161840" cy="156602"/>
          </a:xfrm>
        </p:grpSpPr>
        <p:cxnSp>
          <p:nvCxnSpPr>
            <p:cNvPr id="12" name="直線接點 11"/>
            <p:cNvCxnSpPr/>
            <p:nvPr/>
          </p:nvCxnSpPr>
          <p:spPr>
            <a:xfrm rot="16200000">
              <a:off x="6663593" y="12751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rot="5400000" flipH="1">
              <a:off x="6744513" y="12741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29"/>
          <p:cNvGrpSpPr>
            <a:grpSpLocks/>
          </p:cNvGrpSpPr>
          <p:nvPr/>
        </p:nvGrpSpPr>
        <p:grpSpPr bwMode="auto">
          <a:xfrm rot="5400000">
            <a:off x="8336579" y="1090019"/>
            <a:ext cx="98822" cy="128588"/>
            <a:chOff x="6668087" y="1297746"/>
            <a:chExt cx="161840" cy="156602"/>
          </a:xfrm>
        </p:grpSpPr>
        <p:cxnSp>
          <p:nvCxnSpPr>
            <p:cNvPr id="16" name="直線接點 15"/>
            <p:cNvCxnSpPr/>
            <p:nvPr/>
          </p:nvCxnSpPr>
          <p:spPr>
            <a:xfrm rot="16200000">
              <a:off x="6663592" y="12751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rot="5400000" flipH="1">
              <a:off x="6744512" y="12741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 bwMode="grayWhite">
          <a:xfrm>
            <a:off x="914400" y="330942"/>
            <a:ext cx="6858000" cy="526312"/>
          </a:xfrm>
        </p:spPr>
        <p:txBody>
          <a:bodyPr anchor="b"/>
          <a:lstStyle>
            <a:lvl1pPr algn="l">
              <a:buNone/>
              <a:defRPr sz="1400" b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68032" y="1420336"/>
            <a:ext cx="8778240" cy="372010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extLst/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862608"/>
            <a:ext cx="6858000" cy="514350"/>
          </a:xfrm>
        </p:spPr>
        <p:txBody>
          <a:bodyPr/>
          <a:lstStyle>
            <a:lvl1pPr marL="18366" indent="0">
              <a:spcBef>
                <a:spcPts val="0"/>
              </a:spcBef>
              <a:buNone/>
              <a:defRPr sz="1000">
                <a:solidFill>
                  <a:srgbClr val="FFFFFF"/>
                </a:solidFill>
              </a:defRPr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477001" y="41676"/>
            <a:ext cx="2133600" cy="273844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20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41676"/>
            <a:ext cx="5562600" cy="273844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21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41676"/>
            <a:ext cx="457200" cy="273844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E1B35E-8C6A-4DC6-B5A0-83FB6D28754C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0487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7D86-6512-4D9D-AF59-6AF83318DDC6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267663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1981200" cy="4388644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1" y="205983"/>
            <a:ext cx="58674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4D8D5-7B47-4FAE-B4FF-48E9D2779930}" type="slidenum">
              <a:rPr lang="en-US" altLang="zh-TW">
                <a:solidFill>
                  <a:srgbClr val="D6ECFF"/>
                </a:solidFill>
                <a:latin typeface="Corbel"/>
                <a:ea typeface="新細明體"/>
              </a:rPr>
              <a:pPr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Corbel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16258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5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318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507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759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411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58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987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165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671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871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4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847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932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814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695325C1-E94A-4FC5-8627-6C38D9A4C978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FBCD37-DC4A-4993-92C2-66819BEDBBA7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918277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2DAB060A-8BAD-42EF-B922-51818910DABD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FA05EF-D2F8-4E05-B395-DE74EAF43DFD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50324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4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09943956-AF03-4EAD-9C0F-221C5414BF38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A3F673-560C-41BA-8080-EE8B77153FA2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01985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A025864B-448D-4A32-83DD-8B4B32466F64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D959D1-ED14-4E4C-9FE5-43F7615E08FD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2102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931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1C2790F7-F2BB-482F-AF66-5FF6A4EABB79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5B2A0F-ABC9-4BDD-BB12-2560FB53B01C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404805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BEE53A51-827D-4240-AE43-8551820AF531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C2B220-AC8D-4620-9B24-69D8FDE882EB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15384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8A55734D-1C80-4695-B179-803AB95A6AA6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53640D-5A01-4468-A85D-2012D15E8749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57830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60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F266F55B-7396-4A89-B6B1-5E32952355D9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4D6143-CD4D-4AC0-AF18-7F802BAA5D3D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579782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605"/>
            <a:ext cx="4629150" cy="3655219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1DE3D82E-B58E-44DE-A0AC-9E4985E3FDF4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121C93-0957-4220-B134-9C78A6EE5D0C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05041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3D7AC4FA-FCFE-4143-B601-D04C8514C9B6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C1E954-205A-47D6-96B7-2B056FDCC2B4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0138427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94" y="273879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E9280635-5514-43DC-9648-729427A6F5F7}" type="datetime1">
              <a:rPr lang="zh-TW" altLang="en-US"/>
              <a:pPr>
                <a:defRPr/>
              </a:pPr>
              <a:t>2019/4/15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656120-9A75-43AB-B35E-DDD70395A8F8}" type="slidenum">
              <a:rPr lang="zh-TW" altLang="en-US">
                <a:ea typeface="新細明體"/>
              </a:rPr>
              <a:pPr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2689366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911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2097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7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7006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220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3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3810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2871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305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762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3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9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3B90-C7CD-4F6C-9F41-4AE5A7736DC6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C5CA4-E532-4D10-A76B-7B2F25E117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1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C463B90-C7CD-4F6C-9F41-4AE5A7736DC6}" type="datetimeFigureOut">
              <a:rPr lang="en-US" smtClean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C1C5CA4-E532-4D10-A76B-7B2F25E117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8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8BC86A-A064-3648-917C-1C3C29AB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05499-C9C7-CD4F-B07D-90A819643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961DB-97A7-9E42-818D-653CC5DDE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F843F3-5EE0-3947-856C-29D775F1D9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4/15/2019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BBFE-E7E3-5943-B17B-B0776248B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55277-AF4A-7F48-A2A4-52E77ECE8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EB1B664-DB78-9F4B-B768-6778FBAD1D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06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243"/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3"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24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243"/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1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2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" y="53"/>
            <a:ext cx="365125" cy="5141119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5665" y="3785002"/>
            <a:ext cx="73025" cy="126920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5665" y="3598069"/>
            <a:ext cx="73025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5665" y="3477816"/>
            <a:ext cx="73025" cy="103584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665" y="3406379"/>
            <a:ext cx="73025" cy="5595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590" y="510783"/>
            <a:ext cx="46037" cy="2738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8392" y="510783"/>
            <a:ext cx="28575" cy="2738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9269" y="510783"/>
            <a:ext cx="9525" cy="2738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2250" y="510783"/>
            <a:ext cx="7938" cy="2738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1219" tIns="30609" rIns="61219" bIns="30609" anchor="ctr"/>
          <a:lstStyle/>
          <a:p>
            <a:pPr algn="ctr"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prstClr val="white"/>
              </a:solidFill>
              <a:latin typeface="Corbel"/>
              <a:sym typeface="Calibri"/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384572"/>
            <a:ext cx="7772400" cy="685800"/>
          </a:xfrm>
          <a:prstGeom prst="rect">
            <a:avLst/>
          </a:prstGeom>
        </p:spPr>
        <p:txBody>
          <a:bodyPr vert="horz" lIns="61219" tIns="30609" rIns="61219" bIns="30609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36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914400" y="1338263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219" tIns="30609" rIns="61219" bIns="30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77001" y="4812510"/>
            <a:ext cx="2133600" cy="273844"/>
          </a:xfrm>
          <a:prstGeom prst="rect">
            <a:avLst/>
          </a:prstGeom>
        </p:spPr>
        <p:txBody>
          <a:bodyPr vert="horz" lIns="61219" tIns="30609" rIns="61219" bIns="30609" anchor="b"/>
          <a:lstStyle>
            <a:lvl1pPr algn="l" eaLnBrk="1" latinLnBrk="0" hangingPunct="1">
              <a:defRPr kumimoji="0" sz="700">
                <a:solidFill>
                  <a:schemeClr val="tx2"/>
                </a:solidFill>
              </a:defRPr>
            </a:lvl1pPr>
            <a:extLst/>
          </a:lstStyle>
          <a:p>
            <a:pPr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D6ECFF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4812510"/>
            <a:ext cx="5562600" cy="273844"/>
          </a:xfrm>
          <a:prstGeom prst="rect">
            <a:avLst/>
          </a:prstGeom>
        </p:spPr>
        <p:txBody>
          <a:bodyPr vert="horz" lIns="61219" tIns="30609" rIns="61219" bIns="30609" anchor="b"/>
          <a:lstStyle>
            <a:lvl1pPr algn="r" eaLnBrk="1" latinLnBrk="0" hangingPunct="1">
              <a:defRPr kumimoji="0" sz="700">
                <a:solidFill>
                  <a:schemeClr val="tx2"/>
                </a:solidFill>
              </a:defRPr>
            </a:lvl1pPr>
            <a:extLst/>
          </a:lstStyle>
          <a:p>
            <a:pPr defTabSz="6121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6ECFF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610600" y="4812510"/>
            <a:ext cx="457200" cy="273844"/>
          </a:xfrm>
          <a:prstGeom prst="rect">
            <a:avLst/>
          </a:prstGeom>
        </p:spPr>
        <p:txBody>
          <a:bodyPr vert="horz" lIns="61219" tIns="30609" rIns="61219" bIns="30609" anchor="b"/>
          <a:lstStyle>
            <a:lvl1pPr algn="l" eaLnBrk="1" latinLnBrk="0" hangingPunct="1">
              <a:defRPr kumimoji="0" sz="800">
                <a:solidFill>
                  <a:schemeClr val="tx2"/>
                </a:solidFill>
              </a:defRPr>
            </a:lvl1pPr>
            <a:extLst/>
          </a:lstStyle>
          <a:p>
            <a:pPr defTabSz="612193" fontAlgn="base">
              <a:spcBef>
                <a:spcPct val="0"/>
              </a:spcBef>
              <a:spcAft>
                <a:spcPct val="0"/>
              </a:spcAft>
              <a:defRPr/>
            </a:pPr>
            <a:fld id="{62AD72C8-C854-4A85-B325-CCC13AF0E175}" type="slidenum">
              <a:rPr lang="en-US" altLang="zh-TW" smtClean="0">
                <a:solidFill>
                  <a:srgbClr val="D6ECFF"/>
                </a:solidFill>
                <a:latin typeface="Arial" pitchFamily="34" charset="0"/>
                <a:ea typeface="MS PGothic" pitchFamily="34" charset="-128"/>
                <a:sym typeface="Calibri"/>
              </a:rPr>
              <a:pPr defTabSz="61219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D6ECFF"/>
              </a:solidFill>
              <a:latin typeface="Arial" pitchFamily="34" charset="0"/>
              <a:ea typeface="MS PGothic" pitchFamily="34" charset="-12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727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spc="-67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C1EEFF"/>
          </a:solidFill>
          <a:latin typeface="Consolas" pitchFamily="49" charset="0"/>
        </a:defRPr>
      </a:lvl5pPr>
      <a:lvl6pPr marL="306096" algn="l" rtl="0" fontAlgn="base">
        <a:spcBef>
          <a:spcPct val="0"/>
        </a:spcBef>
        <a:spcAft>
          <a:spcPct val="0"/>
        </a:spcAft>
        <a:defRPr sz="2700">
          <a:solidFill>
            <a:srgbClr val="C1EEFF"/>
          </a:solidFill>
          <a:latin typeface="Consolas" pitchFamily="49" charset="0"/>
        </a:defRPr>
      </a:lvl6pPr>
      <a:lvl7pPr marL="612193" algn="l" rtl="0" fontAlgn="base">
        <a:spcBef>
          <a:spcPct val="0"/>
        </a:spcBef>
        <a:spcAft>
          <a:spcPct val="0"/>
        </a:spcAft>
        <a:defRPr sz="2700">
          <a:solidFill>
            <a:srgbClr val="C1EEFF"/>
          </a:solidFill>
          <a:latin typeface="Consolas" pitchFamily="49" charset="0"/>
        </a:defRPr>
      </a:lvl7pPr>
      <a:lvl8pPr marL="918289" algn="l" rtl="0" fontAlgn="base">
        <a:spcBef>
          <a:spcPct val="0"/>
        </a:spcBef>
        <a:spcAft>
          <a:spcPct val="0"/>
        </a:spcAft>
        <a:defRPr sz="2700">
          <a:solidFill>
            <a:srgbClr val="C1EEFF"/>
          </a:solidFill>
          <a:latin typeface="Consolas" pitchFamily="49" charset="0"/>
        </a:defRPr>
      </a:lvl8pPr>
      <a:lvl9pPr marL="1224385" algn="l" rtl="0" fontAlgn="base">
        <a:spcBef>
          <a:spcPct val="0"/>
        </a:spcBef>
        <a:spcAft>
          <a:spcPct val="0"/>
        </a:spcAft>
        <a:defRPr sz="27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275274" indent="-229572" algn="l" rtl="0" eaLnBrk="0" fontAlgn="base" hangingPunct="0">
        <a:spcBef>
          <a:spcPts val="469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1" indent="-19131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66398" indent="-15304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43890" indent="-153048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91625" indent="-140295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144801" indent="-14080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273360" indent="-122439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401922" indent="-122439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530481" indent="-122439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060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121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918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2243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5304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8365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142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448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 charset="-120"/>
              </a:rPr>
              <a:pPr defTabSz="457200"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新細明體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新細明體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 charset="-120"/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272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86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 bwMode="auto"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9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2BAED3D-B250-4AAB-A266-12DDD0A1DF02}" type="datetime1">
              <a:rPr lang="zh-TW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2019/4/15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defRPr>
            </a:lvl1pPr>
          </a:lstStyle>
          <a:p>
            <a:pPr defTabSz="914400"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D328BFC-5085-4887-BAD4-34AB9016950E}" type="slidenum">
              <a:rPr lang="zh-TW" altLang="en-US">
                <a:ea typeface="新細明體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52622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新細明體" charset="0"/>
          <a:cs typeface="新細明體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新細明體" charset="0"/>
          <a:cs typeface="新細明體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新細明體" charset="0"/>
          <a:cs typeface="新細明體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新細明體" charset="0"/>
          <a:cs typeface="新細明體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新細明體" charset="0"/>
          <a:cs typeface="新細明體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新細明體" charset="0"/>
          <a:cs typeface="新細明體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新細明體" charset="0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新細明體" charset="0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新細明體" charset="0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新細明體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69578969-3AF7-7843-B255-749D3E3377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2ED1060-AF63-334F-B136-76B73BF6724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21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.tw/url?sa=i&amp;rct=j&amp;q=&amp;esrc=s&amp;source=images&amp;cd=&amp;cad=rja&amp;uact=8&amp;ved=0ahUKEwjfgpaQhtvWAhUU42MKHSM3CXMQjRwIBw&amp;url=https://cn.dreamstime.com/illustration/%E9%94%80%E5%94%AE%E4%BA%BA%E5%91%98.html&amp;psig=AOvVaw3gTWJNJR-jjJzfkOKNwjAk&amp;ust=1507346682198526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33345" y="1686975"/>
            <a:ext cx="3917826" cy="58475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defTabSz="457082">
              <a:defRPr/>
            </a:pPr>
            <a:r>
              <a:rPr lang="en-US" sz="3200" spc="18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@</a:t>
            </a:r>
            <a:r>
              <a:rPr lang="en-US" sz="3200" spc="180" dirty="0" err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chuya_nutrition</a:t>
            </a:r>
            <a:endParaRPr lang="en-US" sz="3200" spc="18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3540" y="2678905"/>
            <a:ext cx="6366714" cy="58475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defTabSz="457082">
              <a:defRPr/>
            </a:pPr>
            <a:r>
              <a:rPr lang="en-US" sz="3200" spc="180" dirty="0" err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facebook.com</a:t>
            </a:r>
            <a:r>
              <a:rPr lang="en-US" sz="3200" spc="18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/carrie.yang.908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27" y="1614833"/>
            <a:ext cx="909745" cy="6823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35" y="2632597"/>
            <a:ext cx="791006" cy="7168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362A04-4EBF-654C-A181-1EED26EAEBAF}"/>
              </a:ext>
            </a:extLst>
          </p:cNvPr>
          <p:cNvSpPr txBox="1"/>
          <p:nvPr/>
        </p:nvSpPr>
        <p:spPr>
          <a:xfrm>
            <a:off x="2" y="249029"/>
            <a:ext cx="9143999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457082"/>
            <a:r>
              <a:rPr lang="en-US" sz="3600" spc="3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FOLLOW</a:t>
            </a:r>
            <a:r>
              <a:rPr lang="en-US" sz="3600" spc="300" dirty="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3600" spc="300" dirty="0">
                <a:solidFill>
                  <a:srgbClr val="07C2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 </a:t>
            </a:r>
            <a:r>
              <a:rPr lang="en-US" sz="3600" spc="3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 SOCIAL MEDIA</a:t>
            </a:r>
            <a:endParaRPr lang="en-US" sz="3600" b="1" spc="3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1C2EE-D9D1-184C-8819-F54F2A9F92E9}"/>
              </a:ext>
            </a:extLst>
          </p:cNvPr>
          <p:cNvGrpSpPr/>
          <p:nvPr/>
        </p:nvGrpSpPr>
        <p:grpSpPr>
          <a:xfrm>
            <a:off x="4179588" y="4241309"/>
            <a:ext cx="788670" cy="787660"/>
            <a:chOff x="5604534" y="5765333"/>
            <a:chExt cx="1051560" cy="105021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DE4C86-217C-AE42-8F4A-AB1A62D504D3}"/>
                </a:ext>
              </a:extLst>
            </p:cNvPr>
            <p:cNvSpPr/>
            <p:nvPr/>
          </p:nvSpPr>
          <p:spPr>
            <a:xfrm>
              <a:off x="5604534" y="5765333"/>
              <a:ext cx="1051560" cy="10502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D83649-E332-C841-97FE-B757BC867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0336" y="5820461"/>
              <a:ext cx="939957" cy="939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07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4031456" y="-2893365"/>
            <a:ext cx="366858" cy="8429770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4648201" y="0"/>
            <a:ext cx="4495800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48200" y="438150"/>
            <a:ext cx="4267200" cy="39624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共軛亞麻油酸 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lang="en-US" altLang="zh-TW" sz="26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Tonalin</a:t>
            </a:r>
            <a:r>
              <a:rPr lang="en-US" altLang="zh-TW" sz="2600" b="1" baseline="30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®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CLA)</a:t>
            </a: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是人體所必需的脂肪酸，可促進能量的新陳代謝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配合運動，有助於窈窕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每天早餐和午餐，隨餐各使用兩粒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E26D9-4FDB-904E-B348-FCD280BB479A}"/>
              </a:ext>
            </a:extLst>
          </p:cNvPr>
          <p:cNvSpPr txBox="1"/>
          <p:nvPr/>
        </p:nvSpPr>
        <p:spPr>
          <a:xfrm>
            <a:off x="609600" y="169845"/>
            <a:ext cx="3416316" cy="95410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™</a:t>
            </a:r>
          </a:p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紅花油精華膠囊食品 </a:t>
            </a:r>
            <a:endParaRPr lang="en-US" sz="28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" name="圖片 3" descr="螢幕快照 2019-03-18 下午11.28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28750"/>
            <a:ext cx="2008795" cy="358492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415C8D5-B04F-4DD3-9E49-0AB00369AD56}"/>
              </a:ext>
            </a:extLst>
          </p:cNvPr>
          <p:cNvSpPr/>
          <p:nvPr/>
        </p:nvSpPr>
        <p:spPr>
          <a:xfrm>
            <a:off x="6248400" y="4791507"/>
            <a:ext cx="2832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</a:rPr>
              <a:t>Tonalin ® 為Natural ASA之註冊商標</a:t>
            </a:r>
          </a:p>
        </p:txBody>
      </p:sp>
    </p:spTree>
    <p:extLst>
      <p:ext uri="{BB962C8B-B14F-4D97-AF65-F5344CB8AC3E}">
        <p14:creationId xmlns:p14="http://schemas.microsoft.com/office/powerpoint/2010/main" val="1931497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4031456" y="-2893365"/>
            <a:ext cx="366858" cy="8429770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4648201" y="0"/>
            <a:ext cx="4495800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38701" y="176142"/>
            <a:ext cx="4114800" cy="39624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專利成分綠咖啡豆萃取物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lang="en-US" altLang="zh-TW" sz="26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Svetol</a:t>
            </a:r>
            <a:r>
              <a:rPr lang="en-US" altLang="zh-TW" sz="2600" b="1" baseline="30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®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有助於窈窕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綠茶葉萃取物 </a:t>
            </a: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瓜拿納籽萃取物</a:t>
            </a: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馬黛茶葉萃取物</a:t>
            </a:r>
          </a:p>
          <a:p>
            <a:pPr>
              <a:spcAft>
                <a:spcPts val="600"/>
              </a:spcAft>
            </a:pP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L-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酪胺酸 </a:t>
            </a: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薑根粉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早餐與午餐時間，各食用兩顆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E26D9-4FDB-904E-B348-FCD280BB479A}"/>
              </a:ext>
            </a:extLst>
          </p:cNvPr>
          <p:cNvSpPr txBox="1"/>
          <p:nvPr/>
        </p:nvSpPr>
        <p:spPr>
          <a:xfrm>
            <a:off x="13084" y="196157"/>
            <a:ext cx="4493534" cy="138499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™</a:t>
            </a:r>
          </a:p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綠咖啡豆熱鉻配方膠囊食品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" name="圖片 3" descr="螢幕快照 2019-03-18 下午11.36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0388"/>
            <a:ext cx="2456250" cy="35468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6DE453B-564D-4AF7-AE15-46979756007C}"/>
              </a:ext>
            </a:extLst>
          </p:cNvPr>
          <p:cNvSpPr/>
          <p:nvPr/>
        </p:nvSpPr>
        <p:spPr>
          <a:xfrm>
            <a:off x="6311365" y="4772699"/>
            <a:ext cx="2843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</a:rPr>
              <a:t>Svetol ® 為Naturex, Inc. 之註冊商標</a:t>
            </a:r>
          </a:p>
        </p:txBody>
      </p:sp>
    </p:spTree>
    <p:extLst>
      <p:ext uri="{BB962C8B-B14F-4D97-AF65-F5344CB8AC3E}">
        <p14:creationId xmlns:p14="http://schemas.microsoft.com/office/powerpoint/2010/main" val="385926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4031456" y="-2893365"/>
            <a:ext cx="366858" cy="8429770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4724400" y="-29751"/>
            <a:ext cx="4419600" cy="51732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48200" y="590550"/>
            <a:ext cx="4495800" cy="39624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en-US" sz="2800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E26D9-4FDB-904E-B348-FCD280BB479A}"/>
              </a:ext>
            </a:extLst>
          </p:cNvPr>
          <p:cNvSpPr txBox="1"/>
          <p:nvPr/>
        </p:nvSpPr>
        <p:spPr>
          <a:xfrm>
            <a:off x="-17600" y="209550"/>
            <a:ext cx="4793345" cy="138499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™</a:t>
            </a:r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舒衡配方錠狀食品</a:t>
            </a:r>
            <a:endParaRPr lang="en-US" altLang="zh-TW" sz="28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含南非醉茄根葉萃取物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23008" y="57150"/>
            <a:ext cx="41910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zh-TW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南非醉茄根葉萃取物</a:t>
            </a:r>
            <a:r>
              <a:rPr lang="en-US" altLang="zh-TW" sz="2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lang="en-US" altLang="zh-TW" sz="24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Sensoril</a:t>
            </a:r>
            <a:r>
              <a:rPr lang="en-US" altLang="zh-TW" sz="2400" b="1" baseline="30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®</a:t>
            </a:r>
            <a:r>
              <a:rPr lang="en-US" altLang="zh-TW" sz="2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lang="zh-TW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、</a:t>
            </a:r>
            <a:r>
              <a:rPr lang="zh-CHT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另一個名字為</a:t>
            </a:r>
            <a:r>
              <a:rPr lang="en-US" altLang="zh-CHT" sz="24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Withania</a:t>
            </a:r>
            <a:r>
              <a:rPr lang="en-US" altLang="zh-CHT" sz="2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CHT" sz="24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somnifera</a:t>
            </a:r>
            <a:r>
              <a:rPr lang="zh-CHT" altLang="en-US" sz="2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，</a:t>
            </a:r>
            <a:r>
              <a:rPr lang="en-US" altLang="zh-CHT" sz="24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somnifera</a:t>
            </a:r>
            <a:r>
              <a:rPr lang="zh-CHT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在拉丁文中代表幫助入睡 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zh-TW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刺五加根萃取物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、</a:t>
            </a:r>
            <a:r>
              <a:rPr lang="zh-TW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人參萃取物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、</a:t>
            </a:r>
            <a:r>
              <a:rPr lang="zh-TW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西蕃蓮花萃取物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、</a:t>
            </a:r>
            <a:r>
              <a:rPr lang="zh-TW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紅景天根萃取物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zh-TW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有助調節生理機能，面對生活的每一個挑戰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每天一次，每次兩粒</a:t>
            </a:r>
            <a:endParaRPr lang="zh-TW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6" name="圖片 5" descr="螢幕快照 2019-03-18 下午11.4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70" y="1556445"/>
            <a:ext cx="2033261" cy="348281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DC68C49-48E4-4755-AB62-191BE9014A3E}"/>
              </a:ext>
            </a:extLst>
          </p:cNvPr>
          <p:cNvSpPr/>
          <p:nvPr/>
        </p:nvSpPr>
        <p:spPr>
          <a:xfrm>
            <a:off x="6222713" y="4796306"/>
            <a:ext cx="2997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</a:rPr>
              <a:t>Sensoril ® 為NutraGenesis之註冊商標</a:t>
            </a:r>
          </a:p>
        </p:txBody>
      </p:sp>
    </p:spTree>
    <p:extLst>
      <p:ext uri="{BB962C8B-B14F-4D97-AF65-F5344CB8AC3E}">
        <p14:creationId xmlns:p14="http://schemas.microsoft.com/office/powerpoint/2010/main" val="3682417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4031456" y="-2893365"/>
            <a:ext cx="366858" cy="8429770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4648201" y="0"/>
            <a:ext cx="4495800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96344" y="438150"/>
            <a:ext cx="3890456" cy="39624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含大豆蛋白與乳清蛋白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膳食纖維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(</a:t>
            </a:r>
            <a:r>
              <a:rPr lang="en-US" altLang="zh-TW" sz="26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Fibersol</a:t>
            </a:r>
            <a:r>
              <a:rPr lang="en-US" altLang="zh-TW" sz="2600" b="1" baseline="30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®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-2)</a:t>
            </a: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維生素礦物質</a:t>
            </a: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適合忙碌人士可口的營養補充品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當作餐與餐之間快速且簡易的點心 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E26D9-4FDB-904E-B348-FCD280BB479A}"/>
              </a:ext>
            </a:extLst>
          </p:cNvPr>
          <p:cNvSpPr txBox="1"/>
          <p:nvPr/>
        </p:nvSpPr>
        <p:spPr>
          <a:xfrm>
            <a:off x="533400" y="398445"/>
            <a:ext cx="3357055" cy="95410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™</a:t>
            </a:r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即享雪克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9" name="圖片 1">
            <a:extLst>
              <a:ext uri="{FF2B5EF4-FFF2-40B4-BE49-F238E27FC236}">
                <a16:creationId xmlns:a16="http://schemas.microsoft.com/office/drawing/2014/main" id="{121E42F0-6704-4426-B2E5-B2CAE0BA1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11458" r="4345" b="15279"/>
          <a:stretch/>
        </p:blipFill>
        <p:spPr bwMode="auto">
          <a:xfrm>
            <a:off x="567537" y="1675196"/>
            <a:ext cx="3590924" cy="282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67AC62B-39B0-45CA-B239-3C6C25A8A50B}"/>
              </a:ext>
            </a:extLst>
          </p:cNvPr>
          <p:cNvSpPr/>
          <p:nvPr/>
        </p:nvSpPr>
        <p:spPr>
          <a:xfrm>
            <a:off x="4610101" y="479271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</a:rPr>
              <a:t>Fibersol ® 是由ADM/Matsutani LLC生產的可溶性膳食纖維</a:t>
            </a:r>
          </a:p>
        </p:txBody>
      </p:sp>
    </p:spTree>
    <p:extLst>
      <p:ext uri="{BB962C8B-B14F-4D97-AF65-F5344CB8AC3E}">
        <p14:creationId xmlns:p14="http://schemas.microsoft.com/office/powerpoint/2010/main" val="148017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4031456" y="-2893365"/>
            <a:ext cx="366858" cy="8429770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4878755" y="0"/>
            <a:ext cx="4265245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08664" y="223690"/>
            <a:ext cx="3962400" cy="39624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zh-TW" sz="26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WellTrim</a:t>
            </a:r>
            <a:r>
              <a:rPr lang="en-US" altLang="zh-TW" sz="2600" b="1" baseline="30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®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26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iG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是一種非洲芒果種子萃取物，獲得專利許可與美國食藥署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GRAS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認證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有助於促進新陳代謝以及健康窈窕管理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pPr>
              <a:spcAft>
                <a:spcPts val="600"/>
              </a:spcAft>
            </a:pP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建議於餐前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30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到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60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分鐘飲用為佳，建議每日飲用一包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E26D9-4FDB-904E-B348-FCD280BB479A}"/>
              </a:ext>
            </a:extLst>
          </p:cNvPr>
          <p:cNvSpPr txBox="1"/>
          <p:nvPr/>
        </p:nvSpPr>
        <p:spPr>
          <a:xfrm>
            <a:off x="-11528" y="285750"/>
            <a:ext cx="4883113" cy="138499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™ </a:t>
            </a:r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非洲芒果輕孅茶飲</a:t>
            </a:r>
            <a:endParaRPr lang="en-US" altLang="zh-TW" sz="28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™ </a:t>
            </a:r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非洲芒果輕孅咖啡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一張含有 文字 的圖片&#10;&#10;描述是以高可信度產生">
            <a:extLst>
              <a:ext uri="{FF2B5EF4-FFF2-40B4-BE49-F238E27FC236}">
                <a16:creationId xmlns:a16="http://schemas.microsoft.com/office/drawing/2014/main" id="{D750E8B6-2EEA-4C1B-B689-797CC9175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04890"/>
            <a:ext cx="2662091" cy="2662091"/>
          </a:xfrm>
          <a:prstGeom prst="rect">
            <a:avLst/>
          </a:prstGeom>
        </p:spPr>
      </p:pic>
      <p:pic>
        <p:nvPicPr>
          <p:cNvPr id="7" name="圖片 6" descr="一張含有 梳妝, 潤膚乳 的圖片&#10;&#10;描述是以非常高的可信度產生">
            <a:extLst>
              <a:ext uri="{FF2B5EF4-FFF2-40B4-BE49-F238E27FC236}">
                <a16:creationId xmlns:a16="http://schemas.microsoft.com/office/drawing/2014/main" id="{EF81330E-16E5-48FE-BCB4-F9D97ED6D0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52700"/>
            <a:ext cx="2759416" cy="222036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A61F85C-CEFF-4F1A-AB3F-70D2259273C0}"/>
              </a:ext>
            </a:extLst>
          </p:cNvPr>
          <p:cNvSpPr/>
          <p:nvPr/>
        </p:nvSpPr>
        <p:spPr>
          <a:xfrm>
            <a:off x="5729283" y="4713092"/>
            <a:ext cx="3414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</a:rPr>
              <a:t>WellTrim®  iG為Icon Group, LLC的註冊商標</a:t>
            </a:r>
          </a:p>
        </p:txBody>
      </p:sp>
    </p:spTree>
    <p:extLst>
      <p:ext uri="{BB962C8B-B14F-4D97-AF65-F5344CB8AC3E}">
        <p14:creationId xmlns:p14="http://schemas.microsoft.com/office/powerpoint/2010/main" val="365072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3999" cy="1201421"/>
          </a:xfrm>
          <a:prstGeom prst="rect">
            <a:avLst/>
          </a:prstGeom>
          <a:solidFill>
            <a:srgbClr val="3399FF">
              <a:alpha val="5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lang="en-US" altLang="zh-TW" sz="3600" b="1" baseline="30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頂尖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咖啡與茶銷售高手競賽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81000" y="2914650"/>
            <a:ext cx="8229600" cy="8572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56483" y="460001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74355F9-4AB4-45A9-A553-499639689791}"/>
              </a:ext>
            </a:extLst>
          </p:cNvPr>
          <p:cNvSpPr/>
          <p:nvPr/>
        </p:nvSpPr>
        <p:spPr>
          <a:xfrm>
            <a:off x="17929" y="1309137"/>
            <a:ext cx="8745071" cy="370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0"/>
              </a:spcAft>
              <a:buFont typeface="Wingdings" panose="05000000000000000000" pitchFamily="2" charset="2"/>
              <a:buChar char=""/>
            </a:pPr>
            <a:r>
              <a:rPr lang="zh-TW" altLang="zh-TW" sz="2800" b="1" dirty="0">
                <a:solidFill>
                  <a:srgbClr val="0070C0"/>
                </a:solidFill>
                <a:latin typeface="微軟正黑體"/>
                <a:ea typeface="微軟正黑體"/>
              </a:rPr>
              <a:t>報名期間：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</a:rPr>
              <a:t>2019/1/21-2019/1/28</a:t>
            </a:r>
          </a:p>
          <a:p>
            <a:pPr marL="1200139" lvl="2" indent="-285750">
              <a:buFont typeface="Wingdings" panose="05000000000000000000" pitchFamily="2" charset="2"/>
              <a:buChar char=""/>
            </a:pPr>
            <a:r>
              <a:rPr lang="zh-TW" altLang="en-US" sz="2400" b="1" dirty="0">
                <a:latin typeface="微軟正黑體"/>
                <a:ea typeface="微軟正黑體"/>
              </a:rPr>
              <a:t>報名期間</a:t>
            </a:r>
            <a:r>
              <a:rPr lang="zh-CN" altLang="zh-TW" sz="2400" b="1" dirty="0">
                <a:latin typeface="微軟正黑體"/>
                <a:ea typeface="微軟正黑體"/>
              </a:rPr>
              <a:t>，至少購買</a:t>
            </a:r>
            <a:r>
              <a:rPr lang="en-US" altLang="zh-TW" sz="2400" b="1" dirty="0">
                <a:latin typeface="微軟正黑體"/>
                <a:ea typeface="微軟正黑體"/>
              </a:rPr>
              <a:t>1</a:t>
            </a:r>
            <a:r>
              <a:rPr lang="zh-CN" altLang="zh-TW" sz="2400" b="1" dirty="0">
                <a:latin typeface="微軟正黑體"/>
                <a:ea typeface="微軟正黑體"/>
              </a:rPr>
              <a:t>盒 </a:t>
            </a:r>
            <a:r>
              <a:rPr lang="zh-CN" altLang="zh-TW" sz="2400" b="1" u="sng" dirty="0">
                <a:solidFill>
                  <a:srgbClr val="FF0000"/>
                </a:solidFill>
                <a:latin typeface="微軟正黑體"/>
                <a:ea typeface="微軟正黑體"/>
              </a:rPr>
              <a:t>全新生活</a:t>
            </a:r>
            <a:r>
              <a:rPr lang="en-US" altLang="zh-TW" sz="2400" b="1" u="sng" dirty="0">
                <a:solidFill>
                  <a:srgbClr val="FF0000"/>
                </a:solidFill>
                <a:latin typeface="微軟正黑體"/>
                <a:ea typeface="微軟正黑體"/>
              </a:rPr>
              <a:t>™</a:t>
            </a:r>
            <a:r>
              <a:rPr lang="zh-CN" altLang="zh-TW" sz="2400" b="1" u="sng" dirty="0">
                <a:solidFill>
                  <a:srgbClr val="FF0000"/>
                </a:solidFill>
                <a:latin typeface="微軟正黑體"/>
                <a:ea typeface="微軟正黑體"/>
              </a:rPr>
              <a:t>非洲芒果輕孅咖啡</a:t>
            </a:r>
            <a:endParaRPr lang="en-US" altLang="zh-TW" sz="2400" b="1" u="sng" dirty="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pPr marL="742950" lvl="1" indent="-285750">
              <a:spcAft>
                <a:spcPts val="0"/>
              </a:spcAft>
              <a:buFont typeface="Wingdings" panose="05000000000000000000" pitchFamily="2" charset="2"/>
              <a:buChar char=""/>
            </a:pPr>
            <a:endParaRPr lang="zh-TW" altLang="zh-TW" sz="1050" b="1" dirty="0">
              <a:solidFill>
                <a:srgbClr val="0070C0"/>
              </a:solidFill>
              <a:latin typeface="微軟正黑體"/>
              <a:ea typeface="微軟正黑體"/>
            </a:endParaRPr>
          </a:p>
          <a:p>
            <a:pPr marL="742950" lvl="1" indent="-285750">
              <a:spcAft>
                <a:spcPts val="0"/>
              </a:spcAft>
              <a:buFont typeface="Wingdings" panose="05000000000000000000" pitchFamily="2" charset="2"/>
              <a:buChar char=""/>
            </a:pPr>
            <a:r>
              <a:rPr lang="zh-TW" altLang="zh-TW" sz="2800" b="1" dirty="0">
                <a:solidFill>
                  <a:srgbClr val="0070C0"/>
                </a:solidFill>
                <a:latin typeface="微軟正黑體"/>
                <a:ea typeface="微軟正黑體"/>
              </a:rPr>
              <a:t>競賽期間：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</a:rPr>
              <a:t>2019/1/29-2019/3/22</a:t>
            </a:r>
          </a:p>
          <a:p>
            <a:pPr marL="1200139" lvl="2" indent="-285750">
              <a:buFont typeface="Wingdings" panose="05000000000000000000" pitchFamily="2" charset="2"/>
              <a:buChar char=""/>
            </a:pPr>
            <a:r>
              <a:rPr lang="zh-CN" altLang="zh-TW" sz="2400" b="1" dirty="0">
                <a:latin typeface="微軟正黑體"/>
                <a:ea typeface="微軟正黑體"/>
              </a:rPr>
              <a:t>競賽期間，至少參加</a:t>
            </a:r>
            <a:r>
              <a:rPr lang="en-US" altLang="zh-TW" sz="2400" b="1" dirty="0">
                <a:latin typeface="微軟正黑體"/>
                <a:ea typeface="微軟正黑體"/>
              </a:rPr>
              <a:t>1</a:t>
            </a:r>
            <a:r>
              <a:rPr lang="zh-CN" altLang="zh-TW" sz="2400" b="1" dirty="0">
                <a:latin typeface="微軟正黑體"/>
                <a:ea typeface="微軟正黑體"/>
              </a:rPr>
              <a:t>堂</a:t>
            </a:r>
            <a:r>
              <a:rPr lang="zh-CN" altLang="zh-TW" sz="2400" b="1" u="sng" dirty="0">
                <a:solidFill>
                  <a:srgbClr val="FF0000"/>
                </a:solidFill>
                <a:latin typeface="微軟正黑體"/>
                <a:ea typeface="微軟正黑體"/>
              </a:rPr>
              <a:t>全新生活™入門概論</a:t>
            </a:r>
            <a:r>
              <a:rPr lang="en-US" altLang="zh-TW" sz="2400" b="1" dirty="0">
                <a:latin typeface="微軟正黑體"/>
                <a:ea typeface="微軟正黑體"/>
              </a:rPr>
              <a:t>，</a:t>
            </a:r>
            <a:r>
              <a:rPr lang="zh-TW" altLang="en-US" sz="2400" b="1" dirty="0">
                <a:latin typeface="微軟正黑體"/>
                <a:ea typeface="微軟正黑體"/>
              </a:rPr>
              <a:t>並</a:t>
            </a:r>
            <a:r>
              <a:rPr lang="zh-CN" altLang="zh-TW" sz="2400" b="1" dirty="0">
                <a:latin typeface="微軟正黑體"/>
                <a:ea typeface="微軟正黑體"/>
              </a:rPr>
              <a:t>於</a:t>
            </a:r>
            <a:r>
              <a:rPr lang="en-US" altLang="zh-TW" sz="2400" b="1" dirty="0">
                <a:latin typeface="微軟正黑體"/>
                <a:ea typeface="微軟正黑體"/>
              </a:rPr>
              <a:t>2019/3/22</a:t>
            </a:r>
            <a:r>
              <a:rPr lang="zh-CN" altLang="zh-TW" sz="2400" b="1" dirty="0">
                <a:latin typeface="微軟正黑體"/>
                <a:ea typeface="微軟正黑體"/>
              </a:rPr>
              <a:t>（活動截止前）線上登錄課程資訊</a:t>
            </a:r>
            <a:endParaRPr lang="en-US" altLang="zh-CN" sz="2400" b="1" dirty="0">
              <a:latin typeface="微軟正黑體"/>
              <a:ea typeface="微軟正黑體"/>
            </a:endParaRPr>
          </a:p>
          <a:p>
            <a:pPr marL="1200139" lvl="2" indent="-285750">
              <a:buFont typeface="Wingdings" panose="05000000000000000000" pitchFamily="2" charset="2"/>
              <a:buChar char=""/>
            </a:pPr>
            <a:r>
              <a:rPr lang="en-US" altLang="zh-TW" sz="2400" b="1" dirty="0" err="1">
                <a:latin typeface="微軟正黑體"/>
                <a:ea typeface="微軟正黑體"/>
              </a:rPr>
              <a:t>銷售點數計算</a:t>
            </a:r>
            <a:r>
              <a:rPr lang="en-US" altLang="zh-TW" sz="2400" b="1" dirty="0">
                <a:latin typeface="微軟正黑體"/>
                <a:ea typeface="微軟正黑體"/>
              </a:rPr>
              <a:t>：</a:t>
            </a:r>
          </a:p>
          <a:p>
            <a:pPr marL="1657327" lvl="3" indent="-285750">
              <a:buFont typeface="Wingdings" panose="05000000000000000000" pitchFamily="2" charset="2"/>
              <a:buChar char=""/>
            </a:pPr>
            <a:r>
              <a:rPr lang="en-US" altLang="zh-TW" sz="2400" b="1" dirty="0">
                <a:latin typeface="微軟正黑體"/>
                <a:ea typeface="微軟正黑體"/>
              </a:rPr>
              <a:t>1</a:t>
            </a:r>
            <a:r>
              <a:rPr lang="zh-TW" altLang="zh-TW" sz="2400" b="1" dirty="0">
                <a:latin typeface="微軟正黑體"/>
                <a:ea typeface="微軟正黑體"/>
              </a:rPr>
              <a:t>盒 全新生活</a:t>
            </a:r>
            <a:r>
              <a:rPr lang="en-US" altLang="zh-TW" sz="2400" b="1" dirty="0">
                <a:latin typeface="微軟正黑體"/>
                <a:ea typeface="微軟正黑體"/>
              </a:rPr>
              <a:t>™</a:t>
            </a:r>
            <a:r>
              <a:rPr lang="zh-TW" altLang="zh-TW" sz="2400" b="1" dirty="0">
                <a:latin typeface="微軟正黑體"/>
                <a:ea typeface="微軟正黑體"/>
              </a:rPr>
              <a:t>非洲芒果輕孅茶飲為</a:t>
            </a:r>
            <a:r>
              <a:rPr lang="en-US" altLang="zh-TW" sz="2400" b="1" dirty="0">
                <a:latin typeface="微軟正黑體"/>
                <a:ea typeface="微軟正黑體"/>
              </a:rPr>
              <a:t>1</a:t>
            </a:r>
            <a:r>
              <a:rPr lang="zh-TW" altLang="zh-TW" sz="2400" b="1" dirty="0">
                <a:latin typeface="微軟正黑體"/>
                <a:ea typeface="微軟正黑體"/>
              </a:rPr>
              <a:t>點</a:t>
            </a:r>
            <a:endParaRPr lang="en-US" altLang="zh-TW" sz="2400" b="1" dirty="0">
              <a:latin typeface="微軟正黑體"/>
              <a:ea typeface="微軟正黑體"/>
            </a:endParaRPr>
          </a:p>
          <a:p>
            <a:pPr marL="1657327" lvl="3" indent="-285750">
              <a:buFont typeface="Wingdings" panose="05000000000000000000" pitchFamily="2" charset="2"/>
              <a:buChar char=""/>
            </a:pPr>
            <a:r>
              <a:rPr lang="en-US" altLang="zh-TW" sz="2400" b="1" dirty="0">
                <a:latin typeface="微軟正黑體"/>
                <a:ea typeface="微軟正黑體"/>
              </a:rPr>
              <a:t>1</a:t>
            </a:r>
            <a:r>
              <a:rPr lang="zh-TW" altLang="zh-TW" sz="2400" b="1" dirty="0">
                <a:latin typeface="微軟正黑體"/>
                <a:ea typeface="微軟正黑體"/>
              </a:rPr>
              <a:t>盒 全新生活</a:t>
            </a:r>
            <a:r>
              <a:rPr lang="en-US" altLang="zh-TW" sz="2400" b="1" dirty="0">
                <a:latin typeface="微軟正黑體"/>
                <a:ea typeface="微軟正黑體"/>
              </a:rPr>
              <a:t>™</a:t>
            </a:r>
            <a:r>
              <a:rPr lang="zh-TW" altLang="zh-TW" sz="2400" b="1" dirty="0">
                <a:latin typeface="微軟正黑體"/>
                <a:ea typeface="微軟正黑體"/>
              </a:rPr>
              <a:t>非洲芒果輕孅咖啡為</a:t>
            </a:r>
            <a:r>
              <a:rPr lang="en-US" altLang="zh-TW" sz="2400" b="1" dirty="0">
                <a:latin typeface="微軟正黑體"/>
                <a:ea typeface="微軟正黑體"/>
              </a:rPr>
              <a:t>2</a:t>
            </a:r>
            <a:r>
              <a:rPr lang="zh-TW" altLang="zh-TW" sz="2400" b="1" dirty="0">
                <a:latin typeface="微軟正黑體"/>
                <a:ea typeface="微軟正黑體"/>
              </a:rPr>
              <a:t>點</a:t>
            </a:r>
            <a:endParaRPr lang="en-US" altLang="zh-TW" sz="2400" b="1" dirty="0">
              <a:latin typeface="微軟正黑體"/>
              <a:ea typeface="微軟正黑體"/>
            </a:endParaRPr>
          </a:p>
          <a:p>
            <a:pPr marL="1657327" lvl="3" indent="-285750">
              <a:buFont typeface="Wingdings" panose="05000000000000000000" pitchFamily="2" charset="2"/>
              <a:buChar char=""/>
            </a:pPr>
            <a:r>
              <a:rPr lang="en-US" altLang="zh-TW" sz="2400" b="1" dirty="0">
                <a:latin typeface="微軟正黑體"/>
                <a:ea typeface="微軟正黑體"/>
              </a:rPr>
              <a:t>1</a:t>
            </a:r>
            <a:r>
              <a:rPr lang="zh-TW" altLang="zh-TW" sz="2400" b="1" dirty="0">
                <a:latin typeface="微軟正黑體"/>
                <a:ea typeface="微軟正黑體"/>
              </a:rPr>
              <a:t>組全新生活</a:t>
            </a:r>
            <a:r>
              <a:rPr lang="en-US" altLang="zh-TW" sz="2400" b="1" dirty="0">
                <a:latin typeface="微軟正黑體"/>
                <a:ea typeface="微軟正黑體"/>
              </a:rPr>
              <a:t>™</a:t>
            </a:r>
            <a:r>
              <a:rPr lang="zh-TW" altLang="zh-TW" sz="2400" b="1" dirty="0">
                <a:latin typeface="微軟正黑體"/>
                <a:ea typeface="微軟正黑體"/>
              </a:rPr>
              <a:t>頂尖</a:t>
            </a:r>
            <a:r>
              <a:rPr lang="en-US" altLang="zh-TW" sz="2400" b="1" dirty="0">
                <a:latin typeface="微軟正黑體"/>
                <a:ea typeface="微軟正黑體"/>
              </a:rPr>
              <a:t>21</a:t>
            </a:r>
            <a:r>
              <a:rPr lang="zh-TW" altLang="zh-TW" sz="2400" b="1" dirty="0">
                <a:latin typeface="微軟正黑體"/>
                <a:ea typeface="微軟正黑體"/>
              </a:rPr>
              <a:t>銷售高手競賽組合為</a:t>
            </a:r>
            <a:r>
              <a:rPr lang="en-US" altLang="zh-TW" sz="2400" b="1" dirty="0">
                <a:latin typeface="微軟正黑體"/>
                <a:ea typeface="微軟正黑體"/>
              </a:rPr>
              <a:t>5</a:t>
            </a:r>
            <a:r>
              <a:rPr lang="zh-TW" altLang="zh-TW" sz="2400" b="1" dirty="0">
                <a:latin typeface="微軟正黑體"/>
                <a:ea typeface="微軟正黑體"/>
              </a:rPr>
              <a:t>點</a:t>
            </a:r>
          </a:p>
        </p:txBody>
      </p:sp>
    </p:spTree>
    <p:extLst>
      <p:ext uri="{BB962C8B-B14F-4D97-AF65-F5344CB8AC3E}">
        <p14:creationId xmlns:p14="http://schemas.microsoft.com/office/powerpoint/2010/main" val="124728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3BF49D6-B84C-4DA4-86C7-13C6B7FD7B91}"/>
              </a:ext>
            </a:extLst>
          </p:cNvPr>
          <p:cNvSpPr/>
          <p:nvPr/>
        </p:nvSpPr>
        <p:spPr>
          <a:xfrm>
            <a:off x="0" y="-19050"/>
            <a:ext cx="9143999" cy="1201421"/>
          </a:xfrm>
          <a:prstGeom prst="rect">
            <a:avLst/>
          </a:prstGeom>
          <a:solidFill>
            <a:srgbClr val="3399FF">
              <a:alpha val="5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lang="en-US" altLang="zh-TW" sz="3600" b="1" baseline="30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頂尖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咖啡與茶銷售高手競賽</a:t>
            </a:r>
          </a:p>
        </p:txBody>
      </p:sp>
      <p:pic>
        <p:nvPicPr>
          <p:cNvPr id="11" name="Picture 2" descr="「最佳銷售」的圖片搜尋結果">
            <a:hlinkClick r:id="rId2"/>
            <a:extLst>
              <a:ext uri="{FF2B5EF4-FFF2-40B4-BE49-F238E27FC236}">
                <a16:creationId xmlns:a16="http://schemas.microsoft.com/office/drawing/2014/main" id="{D7C59DCD-71C7-45C6-A44A-907F45988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3" b="13722"/>
          <a:stretch/>
        </p:blipFill>
        <p:spPr bwMode="auto">
          <a:xfrm>
            <a:off x="-76200" y="1070676"/>
            <a:ext cx="2235200" cy="17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流程圖: 磁碟 11">
            <a:extLst>
              <a:ext uri="{FF2B5EF4-FFF2-40B4-BE49-F238E27FC236}">
                <a16:creationId xmlns:a16="http://schemas.microsoft.com/office/drawing/2014/main" id="{0669DD5C-838C-46F8-85B3-AED1DB828D66}"/>
              </a:ext>
            </a:extLst>
          </p:cNvPr>
          <p:cNvSpPr/>
          <p:nvPr/>
        </p:nvSpPr>
        <p:spPr>
          <a:xfrm>
            <a:off x="1989276" y="3065632"/>
            <a:ext cx="5486399" cy="1569539"/>
          </a:xfrm>
          <a:prstGeom prst="flowChartMagneticDisk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銷售最多點數的全新生活</a:t>
            </a:r>
            <a:r>
              <a:rPr lang="en-US" altLang="zh-TW" sz="2800" b="1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TM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非洲芒果輕孅咖啡與茶飲</a:t>
            </a:r>
          </a:p>
        </p:txBody>
      </p:sp>
      <p:sp>
        <p:nvSpPr>
          <p:cNvPr id="14" name="流程圖: 磁碟 13">
            <a:extLst>
              <a:ext uri="{FF2B5EF4-FFF2-40B4-BE49-F238E27FC236}">
                <a16:creationId xmlns:a16="http://schemas.microsoft.com/office/drawing/2014/main" id="{6280593B-525B-4965-98F0-04E1A646BE02}"/>
              </a:ext>
            </a:extLst>
          </p:cNvPr>
          <p:cNvSpPr/>
          <p:nvPr/>
        </p:nvSpPr>
        <p:spPr>
          <a:xfrm>
            <a:off x="1983488" y="2518019"/>
            <a:ext cx="5486400" cy="1272931"/>
          </a:xfrm>
          <a:prstGeom prst="flowChartMagneticDisk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選出前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名銷售高手</a:t>
            </a:r>
          </a:p>
        </p:txBody>
      </p:sp>
      <p:sp>
        <p:nvSpPr>
          <p:cNvPr id="6" name="流程圖: 磁碟 5">
            <a:extLst>
              <a:ext uri="{FF2B5EF4-FFF2-40B4-BE49-F238E27FC236}">
                <a16:creationId xmlns:a16="http://schemas.microsoft.com/office/drawing/2014/main" id="{E36551C1-B2DD-4653-A4F6-7C5EC1332E4A}"/>
              </a:ext>
            </a:extLst>
          </p:cNvPr>
          <p:cNvSpPr/>
          <p:nvPr/>
        </p:nvSpPr>
        <p:spPr>
          <a:xfrm>
            <a:off x="1983488" y="1779135"/>
            <a:ext cx="5486400" cy="1173615"/>
          </a:xfrm>
          <a:prstGeom prst="flowChartMagneticDisk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得獎者可獲得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en-US" altLang="zh-CN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CN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產品專題會門票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380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3999" cy="1201421"/>
          </a:xfrm>
          <a:prstGeom prst="rect">
            <a:avLst/>
          </a:prstGeom>
          <a:solidFill>
            <a:srgbClr val="3399FF">
              <a:alpha val="5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lang="en-US" altLang="zh-TW" sz="3600" b="1" baseline="30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頂尖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咖啡與茶銷售高手競賽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81000" y="2914650"/>
            <a:ext cx="8229600" cy="8572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56483" y="460001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3400" y="1318160"/>
            <a:ext cx="838200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恭喜</a:t>
            </a:r>
          </a:p>
          <a:p>
            <a:pPr algn="ctr">
              <a:spcBef>
                <a:spcPct val="20000"/>
              </a:spcBef>
            </a:pP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21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位得主</a:t>
            </a:r>
            <a:endParaRPr kumimoji="1"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吳漢常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吳佳盈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林皓君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廖峻毅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endParaRPr kumimoji="1"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吳光鴻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吳麗卿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林佩蓁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黃仁聰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高慧玲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黃盛福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劉靜雯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陳素寶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王啟嘉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黃筱真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許加佩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劉俞妘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林宏哲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李佳玲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章人欽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陳明昌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吳靜美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陳心怡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呂靜嵐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蘇郁晴</a:t>
            </a:r>
          </a:p>
        </p:txBody>
      </p:sp>
    </p:spTree>
    <p:extLst>
      <p:ext uri="{BB962C8B-B14F-4D97-AF65-F5344CB8AC3E}">
        <p14:creationId xmlns:p14="http://schemas.microsoft.com/office/powerpoint/2010/main" val="189804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yvonnel\Downloads\iStock-6878107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80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" y="2419350"/>
            <a:ext cx="9143999" cy="1162050"/>
          </a:xfrm>
          <a:prstGeom prst="rect">
            <a:avLst/>
          </a:prstGeom>
          <a:solidFill>
            <a:srgbClr val="3399FF">
              <a:alpha val="59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TW" sz="40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2019</a:t>
            </a:r>
            <a:r>
              <a:rPr lang="zh-TW" altLang="en-US" sz="40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sz="4000" b="1" baseline="300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TM</a:t>
            </a:r>
            <a:r>
              <a:rPr lang="zh-TW" altLang="en-US" sz="4000" b="1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打造健康窈窕挑戰賽</a:t>
            </a:r>
            <a:endParaRPr lang="en-US" altLang="zh-TW" sz="4000" b="1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81000" y="2724150"/>
            <a:ext cx="8229600" cy="8572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18475" y="3790950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zh-TW" altLang="en-US" sz="54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正式開跑</a:t>
            </a:r>
            <a:endParaRPr lang="en-US" altLang="zh-TW" sz="54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12" y="260469"/>
            <a:ext cx="4038600" cy="19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3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11" y="133350"/>
            <a:ext cx="531144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203" tIns="30601" rIns="61203" bIns="30601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612024">
              <a:buClr>
                <a:srgbClr val="D6ECFF"/>
              </a:buClr>
              <a:buNone/>
            </a:pPr>
            <a:r>
              <a:rPr lang="zh-TW" altLang="en-US" sz="3600" b="1" dirty="0">
                <a:solidFill>
                  <a:srgbClr val="EED93A"/>
                </a:solidFill>
                <a:latin typeface="微軟正黑體"/>
                <a:ea typeface="微軟正黑體"/>
                <a:cs typeface="微軟正黑體"/>
              </a:rPr>
              <a:t>楊筑雅 博士 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0" indent="0" defTabSz="612024">
              <a:buClr>
                <a:srgbClr val="D6ECFF"/>
              </a:buClr>
              <a:buFont typeface="Wingdings" pitchFamily="2" charset="2"/>
              <a:buNone/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經歷 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:</a:t>
            </a: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日本早稲田大學營養學博士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新藥人體實驗公司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(CRO)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研究員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衛生局減重計畫計畫主持人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大學營養科學系系主任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0" indent="0" defTabSz="612024">
              <a:spcBef>
                <a:spcPts val="0"/>
              </a:spcBef>
              <a:buClr>
                <a:srgbClr val="D6ECFF"/>
              </a:buClr>
              <a:buFont typeface="Wingdings" pitchFamily="2" charset="2"/>
              <a:buNone/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資歷 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:</a:t>
            </a: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全新生活業務及訓練發展顧問</a:t>
            </a: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顧問經理級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達成多次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Master UFO</a:t>
            </a: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達成多次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SAMM</a:t>
            </a:r>
          </a:p>
          <a:p>
            <a:pPr marL="285750" indent="-285750" defTabSz="612024">
              <a:spcBef>
                <a:spcPts val="0"/>
              </a:spcBef>
              <a:buClr>
                <a:srgbClr val="D6ECFF"/>
              </a:buClr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演講者機構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第一類講師</a:t>
            </a: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pic>
        <p:nvPicPr>
          <p:cNvPr id="4" name="圖片 3" descr="螢幕快照 2018-02-23 下午3.23.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"/>
          <a:stretch/>
        </p:blipFill>
        <p:spPr>
          <a:xfrm>
            <a:off x="5638800" y="438178"/>
            <a:ext cx="2971800" cy="42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6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個人, 景色, 擺姿勢, 室內 的圖片&#10;&#10;描述是以非常高的可信度產生">
            <a:extLst>
              <a:ext uri="{FF2B5EF4-FFF2-40B4-BE49-F238E27FC236}">
                <a16:creationId xmlns:a16="http://schemas.microsoft.com/office/drawing/2014/main" id="{7757E36B-1603-4A96-B47C-607D21017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59" t="23314" b="3448"/>
          <a:stretch/>
        </p:blipFill>
        <p:spPr>
          <a:xfrm>
            <a:off x="4771643" y="712676"/>
            <a:ext cx="3616324" cy="2329616"/>
          </a:xfrm>
          <a:prstGeom prst="rect">
            <a:avLst/>
          </a:prstGeom>
        </p:spPr>
      </p:pic>
      <p:pic>
        <p:nvPicPr>
          <p:cNvPr id="13" name="圖片 12" descr="一張含有 個人, 直立的, 擺姿勢, 室內 的圖片&#10;&#10;描述是以非常高的可信度產生">
            <a:extLst>
              <a:ext uri="{FF2B5EF4-FFF2-40B4-BE49-F238E27FC236}">
                <a16:creationId xmlns:a16="http://schemas.microsoft.com/office/drawing/2014/main" id="{817AB191-3B4C-4BDD-9F16-6FD5C51A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90" y="2933072"/>
            <a:ext cx="3420097" cy="2123525"/>
          </a:xfrm>
          <a:prstGeom prst="rect">
            <a:avLst/>
          </a:prstGeom>
        </p:spPr>
      </p:pic>
      <p:pic>
        <p:nvPicPr>
          <p:cNvPr id="11" name="圖片 10" descr="一張含有 景色, 個人, 階段, 室內 的圖片&#10;&#10;描述是以非常高的可信度產生">
            <a:extLst>
              <a:ext uri="{FF2B5EF4-FFF2-40B4-BE49-F238E27FC236}">
                <a16:creationId xmlns:a16="http://schemas.microsoft.com/office/drawing/2014/main" id="{79A6164F-253F-41A2-8A04-9D21C843B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91" y="657442"/>
            <a:ext cx="3447517" cy="221588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7152" y="2038358"/>
            <a:ext cx="1800225" cy="794147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體重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↓27.4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公斤體脂率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↓22.6%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腰圍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↓30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</a:p>
        </p:txBody>
      </p:sp>
      <p:sp>
        <p:nvSpPr>
          <p:cNvPr id="2" name="＞形箭號 1"/>
          <p:cNvSpPr/>
          <p:nvPr/>
        </p:nvSpPr>
        <p:spPr>
          <a:xfrm>
            <a:off x="-49213" y="117872"/>
            <a:ext cx="9193213" cy="479822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kumimoji="1" lang="zh-TW" altLang="en-US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年全新生活</a:t>
            </a:r>
            <a:r>
              <a:rPr kumimoji="1" lang="en-US" altLang="zh-TW" sz="3200" b="1" baseline="30000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TM</a:t>
            </a:r>
            <a:r>
              <a:rPr kumimoji="1" lang="zh-TW" altLang="en-US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打造健康窈窕挑戰賽得主</a:t>
            </a:r>
          </a:p>
        </p:txBody>
      </p:sp>
      <p:sp>
        <p:nvSpPr>
          <p:cNvPr id="19" name="矩形 18"/>
          <p:cNvSpPr/>
          <p:nvPr/>
        </p:nvSpPr>
        <p:spPr>
          <a:xfrm>
            <a:off x="3691828" y="3855081"/>
            <a:ext cx="1800225" cy="794147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體重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↓23.2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公斤體脂率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↓17.2%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腰圍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↓32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</a:p>
        </p:txBody>
      </p:sp>
      <p:sp>
        <p:nvSpPr>
          <p:cNvPr id="7" name="矩形 6"/>
          <p:cNvSpPr/>
          <p:nvPr/>
        </p:nvSpPr>
        <p:spPr>
          <a:xfrm>
            <a:off x="6660644" y="2699960"/>
            <a:ext cx="2195512" cy="794147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體重</a:t>
            </a:r>
            <a:r>
              <a:rPr kumimoji="1"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↓63.9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公斤體</a:t>
            </a:r>
            <a:r>
              <a:rPr kumimoji="1"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脂率共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↓51.8%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腰圍</a:t>
            </a:r>
            <a:r>
              <a:rPr kumimoji="1"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↓79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</a:p>
        </p:txBody>
      </p:sp>
      <p:sp>
        <p:nvSpPr>
          <p:cNvPr id="9" name="十角星形 8"/>
          <p:cNvSpPr/>
          <p:nvPr/>
        </p:nvSpPr>
        <p:spPr>
          <a:xfrm>
            <a:off x="2938463" y="563183"/>
            <a:ext cx="1355725" cy="677466"/>
          </a:xfrm>
          <a:prstGeom prst="star10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男子組</a:t>
            </a:r>
          </a:p>
        </p:txBody>
      </p:sp>
      <p:sp>
        <p:nvSpPr>
          <p:cNvPr id="25" name="十角星形 24"/>
          <p:cNvSpPr/>
          <p:nvPr/>
        </p:nvSpPr>
        <p:spPr>
          <a:xfrm>
            <a:off x="7874083" y="563208"/>
            <a:ext cx="1355725" cy="677465"/>
          </a:xfrm>
          <a:prstGeom prst="star10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雙人組</a:t>
            </a:r>
          </a:p>
        </p:txBody>
      </p:sp>
      <p:sp>
        <p:nvSpPr>
          <p:cNvPr id="26" name="十角星形 25"/>
          <p:cNvSpPr/>
          <p:nvPr/>
        </p:nvSpPr>
        <p:spPr>
          <a:xfrm>
            <a:off x="3415918" y="2933072"/>
            <a:ext cx="1355725" cy="676275"/>
          </a:xfrm>
          <a:prstGeom prst="star10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女子組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3997153"/>
            <a:ext cx="1612214" cy="78645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055326" y="4764209"/>
            <a:ext cx="4945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43"/>
            <a:r>
              <a:rPr lang="zh-TW" altLang="en-US" sz="1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400" b="1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以上健康管理效果並非具代表性，實際效果可能因人而異</a:t>
            </a:r>
            <a:r>
              <a:rPr lang="zh-TW" altLang="en-US" sz="1400" b="1" dirty="0">
                <a:solidFill>
                  <a:prstClr val="black"/>
                </a:solidFill>
                <a:latin typeface="標楷體"/>
                <a:ea typeface="標楷體"/>
              </a:rPr>
              <a:t>。</a:t>
            </a:r>
            <a:endParaRPr lang="zh-TW" altLang="en-US" sz="1400" b="1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906082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914243"/>
            <a:endParaRPr lang="zh-TW" altLang="en-US" sz="44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6" tIns="45713" rIns="91426" bIns="45713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409700"/>
            <a:ext cx="4343400" cy="2914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zh-TW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1581150"/>
            <a:ext cx="8229600" cy="2914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12" y="133350"/>
            <a:ext cx="2016125" cy="7620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6600" dirty="0">
                <a:solidFill>
                  <a:prstClr val="white"/>
                </a:solidFill>
                <a:latin typeface="Calibri"/>
                <a:ea typeface="標楷體" panose="03000509000000000000" pitchFamily="65" charset="-120"/>
              </a:rPr>
              <a:t>2019</a:t>
            </a:r>
            <a:endParaRPr lang="zh-TW" altLang="en-US" sz="6600" dirty="0">
              <a:solidFill>
                <a:prstClr val="white"/>
              </a:solidFill>
              <a:latin typeface="Calibri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124209" y="-18402"/>
            <a:ext cx="5915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kumimoji="1" lang="en-US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</a:t>
            </a:r>
            <a:r>
              <a:rPr kumimoji="1" lang="en-US" altLang="zh-CN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kumimoji="1" lang="en-US" altLang="zh-CN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kumimoji="1" lang="en-US" altLang="zh-CN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</a:t>
            </a:r>
            <a:r>
              <a:rPr kumimoji="1" lang="en-US" altLang="zh-CN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窈</a:t>
            </a:r>
            <a:r>
              <a:rPr kumimoji="1" lang="en-US" altLang="zh-CN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窕</a:t>
            </a:r>
            <a:r>
              <a:rPr kumimoji="1" lang="en-US" altLang="zh-CN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</a:t>
            </a:r>
            <a:r>
              <a:rPr kumimoji="1" lang="en-US" altLang="zh-CN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</a:t>
            </a:r>
            <a:r>
              <a:rPr kumimoji="1" lang="en-US" altLang="zh-CN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2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endParaRPr kumimoji="1" lang="zh-TW" altLang="en-US" sz="3200" b="1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1726406"/>
            <a:ext cx="9144000" cy="15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總獎金最高達       </a:t>
            </a:r>
            <a:r>
              <a:rPr lang="en-US" altLang="zh-TW" sz="5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en-US" altLang="zh-TW" sz="9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台幣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18" y="4324350"/>
            <a:ext cx="1760482" cy="819173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495800" y="2114550"/>
            <a:ext cx="2945981" cy="110798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6" rIns="91430" bIns="45716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68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</a:p>
        </p:txBody>
      </p:sp>
    </p:spTree>
    <p:extLst>
      <p:ext uri="{BB962C8B-B14F-4D97-AF65-F5344CB8AC3E}">
        <p14:creationId xmlns:p14="http://schemas.microsoft.com/office/powerpoint/2010/main" val="31050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yvonnel\Downloads\iStock-6149703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 bwMode="auto">
          <a:xfrm>
            <a:off x="1" y="0"/>
            <a:ext cx="9144022" cy="51435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057400" y="1047750"/>
            <a:ext cx="5867400" cy="213717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媽媽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vs 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女兒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爸爸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vs 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兒子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好像不太公平？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8" name="Picture 3" descr="C:\Users\yvonnel\Downloads\iStock-483265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2" t="63796" r="28573"/>
          <a:stretch/>
        </p:blipFill>
        <p:spPr bwMode="auto">
          <a:xfrm>
            <a:off x="1066800" y="3790950"/>
            <a:ext cx="2190330" cy="14478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 descr="螢幕快照 2018-03-29 上午3.26.47.png">
            <a:extLst>
              <a:ext uri="{FF2B5EF4-FFF2-40B4-BE49-F238E27FC236}">
                <a16:creationId xmlns:a16="http://schemas.microsoft.com/office/drawing/2014/main" id="{9B6A5251-1D3A-404F-99AD-430F84AFE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641147"/>
            <a:ext cx="990600" cy="47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6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C000">
                  <a:alpha val="0"/>
                </a:srgbClr>
              </a:gs>
              <a:gs pos="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5250"/>
            <a:ext cx="77724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年齡影響基礎代謝</a:t>
            </a:r>
            <a:endParaRPr lang="zh-TW" sz="3600" b="1" i="0" dirty="0"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047750"/>
            <a:ext cx="8001000" cy="3829050"/>
          </a:xfrm>
        </p:spPr>
        <p:txBody>
          <a:bodyPr>
            <a:normAutofit/>
          </a:bodyPr>
          <a:lstStyle/>
          <a:p>
            <a:pPr lvl="1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年過</a:t>
            </a:r>
            <a:r>
              <a:rPr lang="en-US" altLang="zh-TW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30</a:t>
            </a: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之後，基礎代謝每</a:t>
            </a:r>
            <a:r>
              <a:rPr lang="en-US" altLang="zh-TW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10</a:t>
            </a: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年減少</a:t>
            </a:r>
            <a:r>
              <a:rPr lang="en-US" altLang="zh-TW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1 </a:t>
            </a: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到</a:t>
            </a:r>
            <a:r>
              <a:rPr lang="en-US" altLang="zh-TW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2</a:t>
            </a: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％。</a:t>
            </a:r>
            <a:r>
              <a:rPr lang="en-US" altLang="zh-TW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(</a:t>
            </a:r>
            <a:r>
              <a:rPr lang="zh-TW" altLang="en-US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透視營養學</a:t>
            </a:r>
            <a:r>
              <a:rPr lang="en-US" altLang="zh-TW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蕭寧馨編譯</a:t>
            </a:r>
            <a:r>
              <a:rPr lang="en-US" altLang="zh-TW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初版</a:t>
            </a:r>
            <a:r>
              <a:rPr lang="en-US" altLang="zh-TW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2006</a:t>
            </a:r>
            <a:r>
              <a:rPr lang="zh-TW" altLang="en-US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年</a:t>
            </a:r>
            <a:r>
              <a:rPr lang="en-US" altLang="zh-TW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藝軒出版</a:t>
            </a:r>
            <a:r>
              <a:rPr lang="en-US" altLang="zh-TW" sz="11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)</a:t>
            </a:r>
          </a:p>
          <a:p>
            <a:pPr lvl="1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超過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50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歲，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24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磅肌肉緩慢的被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22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磅脂肪替代</a:t>
            </a:r>
            <a:r>
              <a:rPr lang="en-US" altLang="zh-TW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(</a:t>
            </a:r>
            <a:r>
              <a:rPr lang="zh-TW" altLang="en-U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生命期營養</a:t>
            </a:r>
            <a:r>
              <a:rPr lang="en-US" altLang="zh-TW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葉松鈴編譯</a:t>
            </a:r>
            <a:r>
              <a:rPr lang="en-US" altLang="zh-TW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六版</a:t>
            </a:r>
            <a:r>
              <a:rPr lang="en-US" altLang="zh-TW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2013</a:t>
            </a:r>
            <a:r>
              <a:rPr lang="zh-TW" altLang="en-U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年</a:t>
            </a:r>
            <a:r>
              <a:rPr lang="en-US" altLang="zh-TW" sz="11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1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藝</a:t>
            </a:r>
            <a:r>
              <a:rPr lang="zh-TW" altLang="en-U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軒出版</a:t>
            </a:r>
            <a:r>
              <a:rPr lang="en-US" altLang="zh-TW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)</a:t>
            </a:r>
            <a:endParaRPr lang="en-US" sz="11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  <a:p>
            <a:pPr lvl="1">
              <a:buClr>
                <a:schemeClr val="accent1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/>
          <a:srcRect l="-339" t="5076" r="4415" b="-1"/>
          <a:stretch/>
        </p:blipFill>
        <p:spPr bwMode="auto">
          <a:xfrm>
            <a:off x="4343400" y="2398002"/>
            <a:ext cx="4419600" cy="274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60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914243"/>
            <a:endParaRPr lang="zh-TW" altLang="en-US" sz="44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6" tIns="45713" rIns="91426" bIns="45713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409700"/>
            <a:ext cx="4343400" cy="2914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zh-TW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1581150"/>
            <a:ext cx="8229600" cy="2914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12" y="133350"/>
            <a:ext cx="2016125" cy="7620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6600" dirty="0">
                <a:solidFill>
                  <a:prstClr val="white"/>
                </a:solidFill>
                <a:latin typeface="Calibri"/>
                <a:ea typeface="標楷體" panose="03000509000000000000" pitchFamily="65" charset="-120"/>
              </a:rPr>
              <a:t>2019</a:t>
            </a:r>
            <a:endParaRPr lang="zh-TW" altLang="en-US" sz="6600" dirty="0">
              <a:solidFill>
                <a:prstClr val="white"/>
              </a:solidFill>
              <a:latin typeface="Calibri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124209" y="-18402"/>
            <a:ext cx="591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kumimoji="1" lang="en-US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窈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窕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endParaRPr kumimoji="1" lang="zh-TW" altLang="en-US" sz="3600" b="1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457700"/>
            <a:ext cx="1295400" cy="57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1" y="1413272"/>
            <a:ext cx="8534400" cy="3139678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r>
              <a:rPr lang="zh-TW" altLang="en-US" sz="3600" b="1" dirty="0">
                <a:solidFill>
                  <a:srgbClr val="1F24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挑戰分組</a:t>
            </a:r>
            <a:r>
              <a:rPr lang="en-US" altLang="zh-TW" sz="3600" b="1" dirty="0">
                <a:solidFill>
                  <a:srgbClr val="1F24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TW" altLang="en-US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個人男子組  </a:t>
            </a:r>
            <a:r>
              <a:rPr lang="en-US" altLang="zh-TW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分為未滿 </a:t>
            </a:r>
            <a:r>
              <a:rPr lang="en-US" altLang="zh-TW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歲與 </a:t>
            </a:r>
            <a:r>
              <a:rPr lang="en-US" altLang="zh-TW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</a:t>
            </a:r>
            <a:r>
              <a:rPr lang="en-US" altLang="zh-TW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TW" altLang="en-US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個人女子組  </a:t>
            </a:r>
            <a:r>
              <a:rPr lang="en-US" altLang="zh-TW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分為未滿 </a:t>
            </a:r>
            <a:r>
              <a:rPr lang="en-US" altLang="zh-TW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歲與 </a:t>
            </a:r>
            <a:r>
              <a:rPr lang="en-US" altLang="zh-TW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</a:t>
            </a:r>
            <a:r>
              <a:rPr lang="en-US" altLang="zh-TW" sz="3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  <a:p>
            <a:pPr marL="342900" indent="1905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r>
              <a:rPr lang="zh-TW" altLang="en-US" sz="28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每一位參賽者都必須尋求一位全新生活™教練或是全新生活™授證教練作為</a:t>
            </a:r>
            <a:r>
              <a:rPr lang="en-US" altLang="zh-TW" sz="28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8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週挑戰比賽的指導教練。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94" y="4400551"/>
            <a:ext cx="1320706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95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9050"/>
            <a:ext cx="9144000" cy="11430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914243"/>
            <a:endParaRPr lang="zh-TW" altLang="en-US" sz="44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6" tIns="45713" rIns="91426" bIns="45713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409700"/>
            <a:ext cx="4343400" cy="2914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zh-TW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1581150"/>
            <a:ext cx="8229600" cy="2914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12" y="133350"/>
            <a:ext cx="2016125" cy="7620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6600" dirty="0">
                <a:solidFill>
                  <a:prstClr val="white"/>
                </a:solidFill>
                <a:latin typeface="Calibri"/>
                <a:ea typeface="標楷體" panose="03000509000000000000" pitchFamily="65" charset="-120"/>
              </a:rPr>
              <a:t>2019</a:t>
            </a:r>
            <a:endParaRPr lang="zh-TW" altLang="en-US" sz="6600" dirty="0">
              <a:solidFill>
                <a:prstClr val="white"/>
              </a:solidFill>
              <a:latin typeface="Calibri"/>
              <a:ea typeface="標楷體" panose="03000509000000000000" pitchFamily="65" charset="-120"/>
            </a:endParaRPr>
          </a:p>
        </p:txBody>
      </p:sp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457700"/>
            <a:ext cx="1295400" cy="57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5425" y="1082278"/>
            <a:ext cx="8893175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r>
              <a:rPr lang="zh-TW" altLang="en-US" sz="4000" b="1" dirty="0">
                <a:solidFill>
                  <a:srgbClr val="1F24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報名期間</a:t>
            </a:r>
            <a:r>
              <a:rPr lang="en-US" altLang="zh-TW" sz="4000" b="1" dirty="0">
                <a:solidFill>
                  <a:srgbClr val="1F24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2019/4/2~2019/5/1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採二階段報名：線上登記報名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紙本報名表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[5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CN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郵戳為憑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])</a:t>
            </a: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</a:pP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r>
              <a:rPr lang="zh-TW" altLang="en-US" sz="4000" b="1" dirty="0">
                <a:solidFill>
                  <a:srgbClr val="1F24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挑戰期間</a:t>
            </a:r>
            <a:r>
              <a:rPr lang="en-US" altLang="zh-TW" sz="4000" b="1" dirty="0">
                <a:solidFill>
                  <a:srgbClr val="1F24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2019/5/24~2019/9/5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天中任選連續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最遲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日開始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endParaRPr lang="en-US" altLang="zh-TW" sz="3600" b="1" dirty="0">
              <a:solidFill>
                <a:srgbClr val="1F24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endParaRPr lang="en-US" altLang="zh-TW" sz="3600" b="1" dirty="0">
              <a:solidFill>
                <a:srgbClr val="1F24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endParaRPr lang="en-US" altLang="zh-TW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endParaRPr lang="en-US" altLang="zh-TW" sz="32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4400" fontAlgn="base">
              <a:spcBef>
                <a:spcPts val="600"/>
              </a:spcBef>
              <a:spcAft>
                <a:spcPct val="0"/>
              </a:spcAft>
              <a:buFont typeface="Arial" charset="0"/>
              <a:buNone/>
            </a:pPr>
            <a:endParaRPr lang="zh-TW" altLang="en-US" sz="3200" b="1" dirty="0">
              <a:solidFill>
                <a:srgbClr val="3497C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18" y="4356289"/>
            <a:ext cx="1760482" cy="78721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BBF9B31-6A85-4923-BB27-4D48BB40472E}"/>
              </a:ext>
            </a:extLst>
          </p:cNvPr>
          <p:cNvSpPr txBox="1"/>
          <p:nvPr/>
        </p:nvSpPr>
        <p:spPr>
          <a:xfrm>
            <a:off x="3124209" y="-18402"/>
            <a:ext cx="591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kumimoji="1" lang="en-US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窈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窕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endParaRPr kumimoji="1" lang="zh-TW" altLang="en-US" sz="3600" b="1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5549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moneyãçåçæå°çµæ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2" y="914493"/>
            <a:ext cx="7305105" cy="41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19050"/>
            <a:ext cx="9144000" cy="103814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914243"/>
            <a:endParaRPr lang="zh-TW" altLang="en-US" sz="44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6" tIns="45713" rIns="91426" bIns="45713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409700"/>
            <a:ext cx="4343400" cy="2914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zh-TW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1581150"/>
            <a:ext cx="8229600" cy="2914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12" y="133350"/>
            <a:ext cx="2016125" cy="7620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6600" dirty="0">
                <a:solidFill>
                  <a:prstClr val="white"/>
                </a:solidFill>
                <a:latin typeface="Calibri"/>
                <a:ea typeface="標楷體" panose="03000509000000000000" pitchFamily="65" charset="-120"/>
              </a:rPr>
              <a:t>2019</a:t>
            </a:r>
            <a:endParaRPr lang="zh-TW" altLang="en-US" sz="6600" dirty="0">
              <a:solidFill>
                <a:prstClr val="white"/>
              </a:solidFill>
              <a:latin typeface="Calibri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124209" y="-76379"/>
            <a:ext cx="591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kumimoji="1" lang="en-US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窈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窕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endParaRPr kumimoji="1" lang="zh-TW" altLang="en-US" sz="3600" b="1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3"/>
          <p:cNvSpPr txBox="1">
            <a:spLocks/>
          </p:cNvSpPr>
          <p:nvPr/>
        </p:nvSpPr>
        <p:spPr>
          <a:xfrm>
            <a:off x="23545" y="1123951"/>
            <a:ext cx="4648131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個人男子組</a:t>
            </a:r>
            <a:endParaRPr lang="en-US" altLang="zh-TW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分為未滿 </a:t>
            </a:r>
            <a:r>
              <a:rPr lang="en-US" altLang="zh-TW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歲與 </a:t>
            </a:r>
            <a:r>
              <a:rPr lang="en-US" altLang="zh-TW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第一名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獎金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  <a:p>
            <a:pPr lvl="1"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第二名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獎金  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  <a:p>
            <a:pPr lvl="1"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第三名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獎金  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指導教練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獎金  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</p:txBody>
      </p:sp>
      <p:sp>
        <p:nvSpPr>
          <p:cNvPr id="19" name="Rectangle 14"/>
          <p:cNvSpPr txBox="1">
            <a:spLocks/>
          </p:cNvSpPr>
          <p:nvPr/>
        </p:nvSpPr>
        <p:spPr>
          <a:xfrm>
            <a:off x="4572000" y="1123950"/>
            <a:ext cx="457705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個人女子組</a:t>
            </a:r>
            <a:endParaRPr lang="en-US" altLang="zh-TW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r>
              <a:rPr lang="en-US" altLang="zh-TW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分為未滿 </a:t>
            </a:r>
            <a:r>
              <a:rPr lang="en-US" altLang="zh-TW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歲與 </a:t>
            </a:r>
            <a:r>
              <a:rPr lang="en-US" altLang="zh-TW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</a:t>
            </a:r>
            <a:r>
              <a:rPr lang="zh-TW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</a:t>
            </a:r>
            <a:r>
              <a:rPr lang="en-US" altLang="zh-TW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7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_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第一名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獎金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  <a:p>
            <a:pPr lvl="1"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第二名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獎金  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  <a:p>
            <a:pPr lvl="1"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第三名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獎金  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指導教練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獎金 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charset="0"/>
              <a:buNone/>
              <a:defRPr/>
            </a:pP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9850" y="1438274"/>
            <a:ext cx="3452816" cy="245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252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9050"/>
            <a:ext cx="9144000" cy="1066536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914243"/>
            <a:endParaRPr lang="zh-TW" altLang="en-US" sz="44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6" tIns="45713" rIns="91426" bIns="45713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409700"/>
            <a:ext cx="4343400" cy="29146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zh-TW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1581150"/>
            <a:ext cx="8229600" cy="2914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prstClr val="black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12" y="133350"/>
            <a:ext cx="2016125" cy="7620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6600" dirty="0">
                <a:solidFill>
                  <a:prstClr val="white"/>
                </a:solidFill>
                <a:latin typeface="Calibri"/>
                <a:ea typeface="標楷體" panose="03000509000000000000" pitchFamily="65" charset="-120"/>
              </a:rPr>
              <a:t>2019</a:t>
            </a:r>
            <a:endParaRPr lang="zh-TW" altLang="en-US" sz="6600" dirty="0">
              <a:solidFill>
                <a:prstClr val="white"/>
              </a:solidFill>
              <a:latin typeface="Calibri"/>
              <a:ea typeface="標楷體" panose="03000509000000000000" pitchFamily="65" charset="-12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14242" y="1101065"/>
            <a:ext cx="7239000" cy="9941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>
                <a:solidFill>
                  <a:srgbClr val="800080"/>
                </a:solidFill>
                <a:latin typeface="微軟正黑體"/>
                <a:ea typeface="微軟正黑體"/>
                <a:cs typeface="微軟正黑體"/>
              </a:rPr>
              <a:t>詳細比賽說明，請參考</a:t>
            </a:r>
            <a:r>
              <a:rPr lang="en-US" altLang="zh-TW" sz="2800" b="1" dirty="0">
                <a:solidFill>
                  <a:srgbClr val="800080"/>
                </a:solidFill>
                <a:latin typeface="微軟正黑體"/>
                <a:ea typeface="微軟正黑體"/>
                <a:cs typeface="微軟正黑體"/>
              </a:rPr>
              <a:t> :</a:t>
            </a:r>
          </a:p>
          <a:p>
            <a:pPr algn="l"/>
            <a:r>
              <a:rPr lang="en-US" altLang="zh-TW" sz="2800" b="1" dirty="0">
                <a:solidFill>
                  <a:srgbClr val="800080"/>
                </a:solidFill>
                <a:latin typeface="微軟正黑體"/>
                <a:ea typeface="微軟正黑體"/>
                <a:cs typeface="微軟正黑體"/>
              </a:rPr>
              <a:t>SHOP.COM</a:t>
            </a:r>
            <a:r>
              <a:rPr lang="zh-TW" altLang="en-US" sz="2800" b="1" dirty="0">
                <a:solidFill>
                  <a:srgbClr val="800080"/>
                </a:solidFill>
                <a:latin typeface="微軟正黑體"/>
                <a:ea typeface="微軟正黑體"/>
                <a:cs typeface="微軟正黑體"/>
              </a:rPr>
              <a:t>入口網站橫幅廣告及</a:t>
            </a:r>
            <a:r>
              <a:rPr lang="en-US" altLang="zh-TW" sz="2800" b="1" dirty="0">
                <a:solidFill>
                  <a:srgbClr val="800080"/>
                </a:solidFill>
                <a:latin typeface="微軟正黑體"/>
                <a:ea typeface="微軟正黑體"/>
                <a:cs typeface="微軟正黑體"/>
              </a:rPr>
              <a:t>4</a:t>
            </a:r>
            <a:r>
              <a:rPr lang="zh-TW" altLang="en-US" sz="2800" b="1" dirty="0">
                <a:solidFill>
                  <a:srgbClr val="800080"/>
                </a:solidFill>
                <a:latin typeface="微軟正黑體"/>
                <a:ea typeface="微軟正黑體"/>
                <a:cs typeface="微軟正黑體"/>
              </a:rPr>
              <a:t>月</a:t>
            </a:r>
            <a:r>
              <a:rPr lang="en-US" altLang="zh-TW" sz="2800" b="1" dirty="0">
                <a:solidFill>
                  <a:srgbClr val="800080"/>
                </a:solidFill>
                <a:latin typeface="微軟正黑體"/>
                <a:ea typeface="微軟正黑體"/>
                <a:cs typeface="微軟正黑體"/>
              </a:rPr>
              <a:t>2</a:t>
            </a:r>
            <a:r>
              <a:rPr lang="zh-TW" altLang="en-US" sz="2800" b="1" dirty="0">
                <a:solidFill>
                  <a:srgbClr val="800080"/>
                </a:solidFill>
                <a:latin typeface="微軟正黑體"/>
                <a:ea typeface="微軟正黑體"/>
                <a:cs typeface="微軟正黑體"/>
              </a:rPr>
              <a:t>日公告</a:t>
            </a:r>
          </a:p>
        </p:txBody>
      </p:sp>
      <p:sp>
        <p:nvSpPr>
          <p:cNvPr id="13" name="向右箭號 12"/>
          <p:cNvSpPr/>
          <p:nvPr/>
        </p:nvSpPr>
        <p:spPr>
          <a:xfrm rot="16200000">
            <a:off x="5517489" y="4677964"/>
            <a:ext cx="304535" cy="519112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srgbClr val="FFFFFF"/>
              </a:solidFill>
              <a:latin typeface="Calibri"/>
              <a:ea typeface="新細明體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10E9E78-BE0D-43EB-8CE8-131EE6B9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6274" y="2169563"/>
            <a:ext cx="5574936" cy="268845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5FFC193-2129-47CA-84FB-F3ECBD4A6EC8}"/>
              </a:ext>
            </a:extLst>
          </p:cNvPr>
          <p:cNvSpPr txBox="1"/>
          <p:nvPr/>
        </p:nvSpPr>
        <p:spPr>
          <a:xfrm>
            <a:off x="3124209" y="-76379"/>
            <a:ext cx="591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kumimoji="1" lang="en-US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窈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窕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</a:t>
            </a:r>
            <a:r>
              <a:rPr kumimoji="1" lang="en-US" altLang="zh-CN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zh-TW" sz="3600" b="1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endParaRPr kumimoji="1" lang="zh-TW" altLang="en-US" sz="3600" b="1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330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8285" y="895363"/>
            <a:ext cx="6013185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400" b="1" spc="50" dirty="0">
                <a:ln w="11430"/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心動不如馬上行動</a:t>
            </a:r>
            <a:r>
              <a:rPr kumimoji="1" lang="en-US" altLang="zh-TW" sz="5400" b="1" spc="50" dirty="0">
                <a:ln w="11430"/>
                <a:solidFill>
                  <a:srgbClr val="FF6600"/>
                </a:solidFill>
                <a:latin typeface="Arial" charset="0"/>
                <a:ea typeface="新細明體"/>
              </a:rPr>
              <a:t>!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5400" b="1" spc="50" dirty="0">
                <a:ln w="11430"/>
                <a:solidFill>
                  <a:srgbClr val="FF6600"/>
                </a:solidFill>
                <a:latin typeface="Arial" charset="0"/>
                <a:ea typeface="新細明體"/>
              </a:rPr>
              <a:t>ACTION NOW!</a:t>
            </a: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/>
          <a:srcRect l="13734" t="37721" r="50917" b="32909"/>
          <a:stretch>
            <a:fillRect/>
          </a:stretch>
        </p:blipFill>
        <p:spPr bwMode="auto">
          <a:xfrm>
            <a:off x="2727317" y="2627746"/>
            <a:ext cx="3373438" cy="168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289887"/>
            <a:ext cx="1760482" cy="7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71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yvonnel\Downloads\iStock-496608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626" y="-19050"/>
            <a:ext cx="31227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105175"/>
            <a:ext cx="9144000" cy="1371601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971576"/>
            <a:ext cx="5106826" cy="1102519"/>
          </a:xfrm>
          <a:prstGeom prst="rect">
            <a:avLst/>
          </a:prstGeom>
        </p:spPr>
        <p:txBody>
          <a:bodyPr lIns="91438" tIns="45719" rIns="91438" bIns="45719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Simplicity </a:t>
            </a:r>
          </a:p>
          <a:p>
            <a:r>
              <a:rPr lang="en-US" sz="5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With Results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1000" y="3105150"/>
            <a:ext cx="8305800" cy="1314450"/>
          </a:xfrm>
          <a:prstGeom prst="rect">
            <a:avLst/>
          </a:prstGeom>
        </p:spPr>
        <p:txBody>
          <a:bodyPr lIns="91438" tIns="45719" rIns="91438" bIns="45719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TLS</a:t>
            </a:r>
            <a:r>
              <a:rPr lang="en-US" altLang="zh-TW" sz="2400" b="1" baseline="30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®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: Transitions Lifestyle System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0527512-9E39-4FD7-917C-1C02413F4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18" y="4566223"/>
            <a:ext cx="1227082" cy="54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17" y="3112583"/>
            <a:ext cx="62436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31376" y="2419350"/>
            <a:ext cx="9144000" cy="7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 b="1" dirty="0">
                <a:solidFill>
                  <a:srgbClr val="000066"/>
                </a:solidFill>
                <a:latin typeface="微軟正黑體" charset="0"/>
                <a:ea typeface="微軟正黑體" charset="0"/>
                <a:cs typeface="微軟正黑體" charset="0"/>
              </a:rPr>
              <a:t>全新生活</a:t>
            </a:r>
            <a:r>
              <a:rPr lang="en-US" altLang="zh-TW" sz="4400" b="1" baseline="30000" dirty="0">
                <a:solidFill>
                  <a:srgbClr val="000066"/>
                </a:solidFill>
                <a:latin typeface="微軟正黑體" charset="0"/>
                <a:ea typeface="微軟正黑體" charset="0"/>
                <a:cs typeface="Times New Roman" charset="0"/>
              </a:rPr>
              <a:t>TM</a:t>
            </a:r>
            <a:r>
              <a:rPr lang="zh-TW" altLang="en-US" sz="4400" b="1" dirty="0">
                <a:solidFill>
                  <a:srgbClr val="000066"/>
                </a:solidFill>
                <a:latin typeface="微軟正黑體" charset="0"/>
                <a:ea typeface="微軟正黑體" charset="0"/>
                <a:cs typeface="微軟正黑體" charset="0"/>
              </a:rPr>
              <a:t>曼妙人生計畫</a:t>
            </a:r>
            <a:endParaRPr lang="zh-TW" altLang="en-US" sz="4400" b="1" baseline="30000" dirty="0">
              <a:solidFill>
                <a:srgbClr val="000066"/>
              </a:solidFill>
              <a:latin typeface="微軟正黑體" charset="0"/>
              <a:ea typeface="微軟正黑體" charset="0"/>
              <a:cs typeface="微軟正黑體" charset="0"/>
            </a:endParaRPr>
          </a:p>
        </p:txBody>
      </p:sp>
      <p:pic>
        <p:nvPicPr>
          <p:cNvPr id="2" name="圖片 1" descr="螢幕快照 2018-03-29 上午3.26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350"/>
            <a:ext cx="5029200" cy="2405335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61FD12EB-BFF8-6E41-B901-E50DED49C126}"/>
              </a:ext>
            </a:extLst>
          </p:cNvPr>
          <p:cNvSpPr txBox="1">
            <a:spLocks/>
          </p:cNvSpPr>
          <p:nvPr/>
        </p:nvSpPr>
        <p:spPr>
          <a:xfrm>
            <a:off x="2286000" y="3973745"/>
            <a:ext cx="3864330" cy="5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Clr>
                <a:srgbClr val="FF9900"/>
              </a:buClr>
              <a:buFont typeface="Arial"/>
              <a:buNone/>
              <a:defRPr/>
            </a:pPr>
            <a:r>
              <a:rPr lang="zh-TW" altLang="en-US" sz="1400" b="1" baseline="30000" dirty="0">
                <a:solidFill>
                  <a:prstClr val="black"/>
                </a:solidFill>
                <a:latin typeface="微軟正黑體" panose="020B0604030504040204" pitchFamily="34" charset="-120"/>
                <a:ea typeface="新細明體"/>
                <a:cs typeface="Times New Roman" pitchFamily="18" charset="0"/>
              </a:rPr>
              <a:t>©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新細明體"/>
                <a:cs typeface="Times New Roman" pitchFamily="18" charset="0"/>
              </a:rPr>
              <a:t> </a:t>
            </a: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2019 </a:t>
            </a:r>
            <a:r>
              <a:rPr lang="zh-CN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美安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台</a:t>
            </a:r>
            <a:r>
              <a:rPr lang="zh-CN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灣公司版權所有</a:t>
            </a:r>
            <a:endParaRPr lang="en-US" altLang="zh-CN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FF9900"/>
              </a:buClr>
              <a:buFont typeface="Arial"/>
              <a:buNone/>
              <a:defRPr/>
            </a:pP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僅供內部教育訓練使用</a:t>
            </a:r>
            <a:endParaRPr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2400" y="4548485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43"/>
            <a:r>
              <a:rPr lang="zh-TW" altLang="en-US" sz="12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zh-TW" sz="12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本投影片所提及之營養素或成分無意作為診斷、治療或預防疾病之用。</a:t>
            </a:r>
            <a:endParaRPr lang="en-US" altLang="zh-TW" sz="1200" b="1" i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243"/>
            <a:r>
              <a:rPr lang="en-US" altLang="zh-TW" sz="12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2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此計畫尚未經</a:t>
            </a:r>
            <a:r>
              <a:rPr lang="zh-TW" altLang="zh-TW" sz="12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未經</a:t>
            </a:r>
            <a:r>
              <a:rPr lang="zh-TW" altLang="en-US" sz="12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zh-TW" sz="12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衛生福利部食品藥物管理署評估、開始挑戰或任何健康體重管理計畫前，請先向醫護人員諮詢。</a:t>
            </a:r>
            <a:endParaRPr lang="en-US" altLang="zh-TW" sz="1200" b="1" i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720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yvonnel\Downloads\iStock-142261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72" y="0"/>
            <a:ext cx="77432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571776"/>
            <a:ext cx="9144000" cy="1371601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536052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™</a:t>
            </a:r>
          </a:p>
          <a:p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讓健康管理變得簡單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!</a:t>
            </a:r>
          </a:p>
          <a:p>
            <a:endParaRPr lang="en-US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7" name="圖片 6" descr="螢幕快照 2018-03-29 上午3.26.47.png">
            <a:extLst>
              <a:ext uri="{FF2B5EF4-FFF2-40B4-BE49-F238E27FC236}">
                <a16:creationId xmlns:a16="http://schemas.microsoft.com/office/drawing/2014/main" id="{7A869CB7-D507-416B-B3A9-E94E787DF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16" y="4533900"/>
            <a:ext cx="127458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86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yvonnel\Downloads\iStock-6149703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 bwMode="auto">
          <a:xfrm>
            <a:off x="1" y="0"/>
            <a:ext cx="9144022" cy="51435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0" y="1428750"/>
            <a:ext cx="5867400" cy="213717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台灣人關心什麼？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螢幕快照 2018-03-29 上午3.26.47.png">
            <a:extLst>
              <a:ext uri="{FF2B5EF4-FFF2-40B4-BE49-F238E27FC236}">
                <a16:creationId xmlns:a16="http://schemas.microsoft.com/office/drawing/2014/main" id="{3B74219E-3742-4E16-A3AB-86562DE09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44" y="4476750"/>
            <a:ext cx="1115261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yvonnel\Downloads\iStock-641911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/>
          <a:stretch/>
        </p:blipFill>
        <p:spPr bwMode="auto">
          <a:xfrm>
            <a:off x="4953000" y="1086568"/>
            <a:ext cx="4020474" cy="32377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447" y="190500"/>
            <a:ext cx="8229600" cy="857250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</a:t>
            </a:r>
            <a:r>
              <a:rPr lang="zh-TW" altLang="en-US" sz="36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一下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971550"/>
            <a:ext cx="4724400" cy="3394472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 b="1" dirty="0">
                <a:latin typeface="微軟正黑體"/>
                <a:ea typeface="微軟正黑體"/>
                <a:cs typeface="微軟正黑體"/>
              </a:rPr>
              <a:t>超過半數的台灣使用者，在面臨問題時，第一時間就會直接想到</a:t>
            </a:r>
            <a:r>
              <a:rPr lang="en-US" altLang="zh-TW" sz="1800" b="1" dirty="0">
                <a:latin typeface="微軟正黑體"/>
                <a:ea typeface="微軟正黑體"/>
                <a:cs typeface="微軟正黑體"/>
              </a:rPr>
              <a:t>Google</a:t>
            </a:r>
            <a:r>
              <a:rPr lang="zh-TW" altLang="en-US" sz="1800" b="1" dirty="0">
                <a:latin typeface="微軟正黑體"/>
                <a:ea typeface="微軟正黑體"/>
                <a:cs typeface="微軟正黑體"/>
              </a:rPr>
              <a:t>搜尋* </a:t>
            </a:r>
          </a:p>
          <a:p>
            <a:r>
              <a:rPr lang="zh-TW" altLang="en-US" sz="1800" b="1" dirty="0">
                <a:latin typeface="微軟正黑體"/>
                <a:ea typeface="微軟正黑體"/>
                <a:cs typeface="微軟正黑體"/>
              </a:rPr>
              <a:t>「怎麼」「如何」作為開頭是台灣網友熱搜* </a:t>
            </a:r>
            <a:endParaRPr lang="en-US" altLang="zh-TW" sz="1800" b="1" dirty="0">
              <a:latin typeface="微軟正黑體"/>
              <a:ea typeface="微軟正黑體"/>
              <a:cs typeface="微軟正黑體"/>
            </a:endParaRPr>
          </a:p>
          <a:p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在「如何」的排名中，光是與減肥相關的搜尋主題就在十名中占據了三名，其中，</a:t>
            </a:r>
            <a:r>
              <a:rPr lang="zh-TW" altLang="en-US" sz="20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「如何減肥」登上第一名寶座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*  </a:t>
            </a:r>
            <a:endParaRPr lang="en-US" altLang="zh-TW" sz="1800" b="1" dirty="0">
              <a:solidFill>
                <a:schemeClr val="accent2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台灣近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8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成國人希望減重，遠高於其他亞太區，顯現出台灣是亞太區最熱中減重的國家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** </a:t>
            </a:r>
            <a:endParaRPr lang="en-US" altLang="zh-TW" sz="1800" b="1" dirty="0">
              <a:solidFill>
                <a:schemeClr val="accent2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六成的人利用飲食控制與改變生活作息來做健康管理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*** </a:t>
            </a:r>
            <a:endParaRPr lang="zh-TW" altLang="en-US" sz="18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67200" y="4463564"/>
            <a:ext cx="46482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HT" sz="900" i="1" dirty="0">
                <a:latin typeface="微軟正黑體"/>
                <a:ea typeface="微軟正黑體"/>
                <a:cs typeface="微軟正黑體"/>
              </a:rPr>
              <a:t>*</a:t>
            </a:r>
            <a:r>
              <a:rPr lang="en-US" altLang="zh-CHT" sz="1100" i="1" dirty="0">
                <a:latin typeface="微軟正黑體"/>
                <a:ea typeface="微軟正黑體"/>
                <a:cs typeface="微軟正黑體"/>
              </a:rPr>
              <a:t>Google</a:t>
            </a:r>
            <a:r>
              <a:rPr lang="zh-CHT" altLang="en-US" sz="1100" i="1" dirty="0">
                <a:latin typeface="微軟正黑體"/>
                <a:ea typeface="微軟正黑體"/>
                <a:cs typeface="微軟正黑體"/>
              </a:rPr>
              <a:t>搜尋面面觀：台灣使用者行為大解密</a:t>
            </a:r>
            <a:r>
              <a:rPr lang="en-US" altLang="zh-CHT" sz="1100" i="1" dirty="0">
                <a:latin typeface="微軟正黑體"/>
                <a:ea typeface="微軟正黑體"/>
                <a:cs typeface="微軟正黑體"/>
              </a:rPr>
              <a:t>2017/11/22    </a:t>
            </a:r>
          </a:p>
          <a:p>
            <a:pPr algn="r"/>
            <a:r>
              <a:rPr lang="en-US" altLang="zh-TW" sz="1100" i="1" dirty="0">
                <a:latin typeface="微軟正黑體"/>
                <a:ea typeface="微軟正黑體"/>
                <a:cs typeface="微軟正黑體"/>
              </a:rPr>
              <a:t>**</a:t>
            </a:r>
            <a:r>
              <a:rPr lang="en-US" altLang="zh-CHT" sz="1100" i="1" dirty="0">
                <a:latin typeface="微軟正黑體"/>
                <a:ea typeface="微軟正黑體"/>
                <a:cs typeface="微軟正黑體"/>
              </a:rPr>
              <a:t>2018</a:t>
            </a:r>
            <a:r>
              <a:rPr lang="zh-CHT" altLang="en-US" sz="1100" i="1" dirty="0">
                <a:latin typeface="微軟正黑體"/>
                <a:ea typeface="微軟正黑體"/>
                <a:cs typeface="微軟正黑體"/>
              </a:rPr>
              <a:t>年</a:t>
            </a:r>
            <a:r>
              <a:rPr lang="en-US" altLang="zh-CHT" sz="1100" i="1" dirty="0">
                <a:latin typeface="微軟正黑體"/>
                <a:ea typeface="微軟正黑體"/>
                <a:cs typeface="微軟正黑體"/>
              </a:rPr>
              <a:t>AIA</a:t>
            </a:r>
            <a:r>
              <a:rPr lang="zh-CHT" altLang="en-US" sz="1100" i="1" dirty="0">
                <a:latin typeface="微軟正黑體"/>
                <a:ea typeface="微軟正黑體"/>
                <a:cs typeface="微軟正黑體"/>
              </a:rPr>
              <a:t>健康生活指數調查</a:t>
            </a:r>
            <a:r>
              <a:rPr lang="en-US" altLang="zh-CHT" sz="1100" i="1" dirty="0">
                <a:latin typeface="微軟正黑體"/>
                <a:ea typeface="微軟正黑體"/>
                <a:cs typeface="微軟正黑體"/>
              </a:rPr>
              <a:t>  </a:t>
            </a:r>
          </a:p>
          <a:p>
            <a:pPr algn="r"/>
            <a:r>
              <a:rPr lang="en-US" altLang="zh-CHT" sz="1100" i="1" dirty="0">
                <a:latin typeface="微軟正黑體"/>
                <a:ea typeface="微軟正黑體"/>
                <a:cs typeface="微軟正黑體"/>
              </a:rPr>
              <a:t>*</a:t>
            </a:r>
            <a:r>
              <a:rPr lang="en-US" altLang="zh-TW" sz="1100" i="1" dirty="0">
                <a:latin typeface="微軟正黑體"/>
                <a:ea typeface="微軟正黑體"/>
                <a:cs typeface="微軟正黑體"/>
              </a:rPr>
              <a:t>**FG 2017 </a:t>
            </a:r>
            <a:r>
              <a:rPr lang="zh-TW" altLang="zh-TW" sz="1100" i="1" dirty="0">
                <a:latin typeface="微軟正黑體"/>
                <a:ea typeface="微軟正黑體"/>
                <a:cs typeface="微軟正黑體"/>
              </a:rPr>
              <a:t>瘦身消費行為大調查</a:t>
            </a:r>
            <a:endParaRPr lang="zh-TW" altLang="zh-TW" sz="1100" i="1" dirty="0"/>
          </a:p>
        </p:txBody>
      </p:sp>
    </p:spTree>
    <p:extLst>
      <p:ext uri="{BB962C8B-B14F-4D97-AF65-F5344CB8AC3E}">
        <p14:creationId xmlns:p14="http://schemas.microsoft.com/office/powerpoint/2010/main" val="21671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vonnel\Downloads\iStock-478040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590550"/>
            <a:ext cx="6019800" cy="3276600"/>
          </a:xfrm>
          <a:prstGeom prst="rect">
            <a:avLst/>
          </a:prstGeom>
        </p:spPr>
        <p:txBody>
          <a:bodyPr lIns="91438" tIns="45719" rIns="91438" bIns="45719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rgbClr val="00B0F0"/>
                </a:solidFill>
                <a:latin typeface="微軟正黑體"/>
                <a:ea typeface="微軟正黑體"/>
                <a:cs typeface="微軟正黑體"/>
              </a:rPr>
              <a:t>健康管理不是變魔術</a:t>
            </a:r>
            <a:r>
              <a:rPr lang="en-US" altLang="zh-TW" sz="3600" b="1" dirty="0">
                <a:solidFill>
                  <a:srgbClr val="00B0F0"/>
                </a:solidFill>
                <a:latin typeface="微軟正黑體"/>
                <a:ea typeface="微軟正黑體"/>
                <a:cs typeface="微軟正黑體"/>
              </a:rPr>
              <a:t>…</a:t>
            </a:r>
          </a:p>
          <a:p>
            <a:r>
              <a:rPr lang="zh-TW" altLang="en-US" sz="3600" b="1" dirty="0">
                <a:solidFill>
                  <a:srgbClr val="00B0F0"/>
                </a:solidFill>
                <a:latin typeface="微軟正黑體"/>
                <a:ea typeface="微軟正黑體"/>
                <a:cs typeface="微軟正黑體"/>
              </a:rPr>
              <a:t>是要有科學根據的</a:t>
            </a:r>
            <a:endParaRPr lang="en-US" altLang="zh-TW" sz="3600" b="1" dirty="0">
              <a:solidFill>
                <a:srgbClr val="00B0F0"/>
              </a:solidFill>
              <a:latin typeface="微軟正黑體"/>
              <a:ea typeface="微軟正黑體"/>
              <a:cs typeface="微軟正黑體"/>
            </a:endParaRPr>
          </a:p>
          <a:p>
            <a:endParaRPr lang="zh-TW" altLang="en-US" sz="2800" b="1" dirty="0">
              <a:latin typeface="微軟正黑體"/>
              <a:ea typeface="微軟正黑體"/>
              <a:cs typeface="微軟正黑體"/>
            </a:endParaRPr>
          </a:p>
          <a:p>
            <a:pPr marL="457200" lvl="0" indent="-457200" algn="l">
              <a:buFont typeface="Arial"/>
              <a:buChar char="•"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一個最全面性、可客製化的計畫</a:t>
            </a:r>
          </a:p>
          <a:p>
            <a:pPr marL="457200" lvl="0" indent="-457200" algn="l">
              <a:buFont typeface="Arial"/>
              <a:buChar char="•"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打造一個真正的生活方式的計畫</a:t>
            </a:r>
          </a:p>
          <a:p>
            <a:pPr lvl="0" algn="l"/>
            <a:endParaRPr lang="en-US" altLang="zh-TW" sz="2800" b="1" dirty="0">
              <a:latin typeface="微軟正黑體"/>
              <a:ea typeface="微軟正黑體"/>
              <a:cs typeface="微軟正黑體"/>
            </a:endParaRPr>
          </a:p>
          <a:p>
            <a:pPr lvl="0" algn="l"/>
            <a:endParaRPr lang="en-US" altLang="zh-TW" sz="2800" b="1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 descr="螢幕快照 2018-03-29 上午3.26.47.png">
            <a:extLst>
              <a:ext uri="{FF2B5EF4-FFF2-40B4-BE49-F238E27FC236}">
                <a16:creationId xmlns:a16="http://schemas.microsoft.com/office/drawing/2014/main" id="{63C2D398-CFE3-435C-9198-D6DBB581E7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16" y="4533900"/>
            <a:ext cx="127458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5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yvonnel\Downloads\iStock-652639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0124"/>
            <a:ext cx="9144000" cy="27224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47626"/>
            <a:ext cx="8915400" cy="1066800"/>
          </a:xfrm>
          <a:prstGeom prst="rect">
            <a:avLst/>
          </a:prstGeom>
        </p:spPr>
        <p:txBody>
          <a:bodyPr lIns="91438" tIns="45719" rIns="91438" bIns="45719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全新生活</a:t>
            </a:r>
            <a:r>
              <a:rPr lang="en-US" altLang="zh-TW" sz="3600" b="1" baseline="30000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TM  </a:t>
            </a:r>
            <a:r>
              <a:rPr lang="en-US" sz="54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36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大要素</a:t>
            </a: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81000" y="1581177"/>
            <a:ext cx="3886200" cy="969853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1. 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低升糖飲食</a:t>
            </a:r>
          </a:p>
          <a:p>
            <a:pPr algn="l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2. 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身體組成</a:t>
            </a:r>
          </a:p>
          <a:p>
            <a:pPr algn="l"/>
            <a:endParaRPr lang="en-US" sz="2800" b="1" dirty="0">
              <a:solidFill>
                <a:schemeClr val="accent6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8200" y="1581167"/>
            <a:ext cx="4114796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3. 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健康管理營養素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4. 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教育支援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43400" y="1504950"/>
            <a:ext cx="0" cy="106680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Image result for tls weight lo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3420"/>
          <a:stretch/>
        </p:blipFill>
        <p:spPr bwMode="auto">
          <a:xfrm>
            <a:off x="6934200" y="4776847"/>
            <a:ext cx="1066800" cy="350260"/>
          </a:xfrm>
          <a:prstGeom prst="rect">
            <a:avLst/>
          </a:prstGeom>
          <a:noFill/>
          <a:effectLst>
            <a:outerShdw blurRad="1778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99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oon 10">
            <a:extLst>
              <a:ext uri="{FF2B5EF4-FFF2-40B4-BE49-F238E27FC236}">
                <a16:creationId xmlns:a16="http://schemas.microsoft.com/office/drawing/2014/main" id="{BB0E7462-EEB1-EC46-B907-F751B585236A}"/>
              </a:ext>
            </a:extLst>
          </p:cNvPr>
          <p:cNvSpPr/>
          <p:nvPr/>
        </p:nvSpPr>
        <p:spPr>
          <a:xfrm rot="5400000">
            <a:off x="4031456" y="-2893365"/>
            <a:ext cx="366858" cy="8429770"/>
          </a:xfrm>
          <a:custGeom>
            <a:avLst/>
            <a:gdLst>
              <a:gd name="connsiteX0" fmla="*/ 164891 w 164891"/>
              <a:gd name="connsiteY0" fmla="*/ 884420 h 884420"/>
              <a:gd name="connsiteX1" fmla="*/ 0 w 164891"/>
              <a:gd name="connsiteY1" fmla="*/ 442210 h 884420"/>
              <a:gd name="connsiteX2" fmla="*/ 164891 w 164891"/>
              <a:gd name="connsiteY2" fmla="*/ 0 h 884420"/>
              <a:gd name="connsiteX3" fmla="*/ 82445 w 164891"/>
              <a:gd name="connsiteY3" fmla="*/ 442211 h 884420"/>
              <a:gd name="connsiteX4" fmla="*/ 164891 w 164891"/>
              <a:gd name="connsiteY4" fmla="*/ 884422 h 884420"/>
              <a:gd name="connsiteX5" fmla="*/ 164891 w 164891"/>
              <a:gd name="connsiteY5" fmla="*/ 884420 h 884420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126895 w 209341"/>
              <a:gd name="connsiteY3" fmla="*/ 442211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  <a:gd name="connsiteX0" fmla="*/ 209341 w 209341"/>
              <a:gd name="connsiteY0" fmla="*/ 884420 h 884422"/>
              <a:gd name="connsiteX1" fmla="*/ 0 w 209341"/>
              <a:gd name="connsiteY1" fmla="*/ 445385 h 884422"/>
              <a:gd name="connsiteX2" fmla="*/ 209341 w 209341"/>
              <a:gd name="connsiteY2" fmla="*/ 0 h 884422"/>
              <a:gd name="connsiteX3" fmla="*/ 82445 w 209341"/>
              <a:gd name="connsiteY3" fmla="*/ 439036 h 884422"/>
              <a:gd name="connsiteX4" fmla="*/ 209341 w 209341"/>
              <a:gd name="connsiteY4" fmla="*/ 884422 h 884422"/>
              <a:gd name="connsiteX5" fmla="*/ 209341 w 209341"/>
              <a:gd name="connsiteY5" fmla="*/ 884420 h 88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41" h="884422">
                <a:moveTo>
                  <a:pt x="209341" y="884420"/>
                </a:moveTo>
                <a:cubicBezTo>
                  <a:pt x="118274" y="884420"/>
                  <a:pt x="0" y="689611"/>
                  <a:pt x="0" y="445385"/>
                </a:cubicBezTo>
                <a:cubicBezTo>
                  <a:pt x="0" y="201159"/>
                  <a:pt x="118274" y="0"/>
                  <a:pt x="209341" y="0"/>
                </a:cubicBezTo>
                <a:cubicBezTo>
                  <a:pt x="157440" y="104392"/>
                  <a:pt x="79270" y="179324"/>
                  <a:pt x="82445" y="439036"/>
                </a:cubicBezTo>
                <a:cubicBezTo>
                  <a:pt x="85620" y="698748"/>
                  <a:pt x="157440" y="780030"/>
                  <a:pt x="209341" y="884422"/>
                </a:cubicBezTo>
                <a:lnTo>
                  <a:pt x="209341" y="884420"/>
                </a:lnTo>
                <a:close/>
              </a:path>
            </a:pathLst>
          </a:custGeom>
          <a:gradFill flip="none" rotWithShape="1">
            <a:gsLst>
              <a:gs pos="47000">
                <a:schemeClr val="tx2">
                  <a:lumMod val="60000"/>
                  <a:lumOff val="40000"/>
                </a:schemeClr>
              </a:gs>
              <a:gs pos="0">
                <a:schemeClr val="tx2"/>
              </a:gs>
              <a:gs pos="91000">
                <a:srgbClr val="00B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4648201" y="0"/>
            <a:ext cx="4495800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64598" y="209550"/>
            <a:ext cx="4279004" cy="39624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白腎豆萃取物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en-US" altLang="zh-TW" sz="2600" b="1" dirty="0" err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LeptiCore</a:t>
            </a:r>
            <a:r>
              <a:rPr lang="en-US" altLang="zh-TW" sz="2600" b="1" baseline="3000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®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專利配方成分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苦瓜萃取物、以及維生素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A(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來自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β-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胡蘿蔔素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)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、礦物質、鈣及鉻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配合運動，將有助維持健康窈窕</a:t>
            </a:r>
            <a:endParaRPr lang="en-US" altLang="zh-TW" sz="2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每天兩次，每次兩粒。於進食份量最多的兩餐</a:t>
            </a:r>
            <a:r>
              <a:rPr lang="en-US" altLang="zh-TW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30-45</a:t>
            </a:r>
            <a:r>
              <a:rPr lang="zh-TW" altLang="en-US" sz="2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分鐘前食用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E26D9-4FDB-904E-B348-FCD280BB479A}"/>
              </a:ext>
            </a:extLst>
          </p:cNvPr>
          <p:cNvSpPr txBox="1"/>
          <p:nvPr/>
        </p:nvSpPr>
        <p:spPr>
          <a:xfrm>
            <a:off x="227374" y="361950"/>
            <a:ext cx="4075200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全新生活</a:t>
            </a:r>
            <a:r>
              <a:rPr lang="en-US" altLang="zh-TW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™</a:t>
            </a:r>
            <a:r>
              <a:rPr lang="zh-TW" altLang="en-US" sz="28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纖盈錠狀食品</a:t>
            </a:r>
            <a:endParaRPr lang="en-US" sz="2800" b="1" dirty="0">
              <a:solidFill>
                <a:srgbClr val="0070C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" name="圖片 1" descr="螢幕快照 2019-03-18 下午10.41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04949"/>
            <a:ext cx="2438400" cy="339596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FC7A509-0C14-4888-9235-2E9A06C694A3}"/>
              </a:ext>
            </a:extLst>
          </p:cNvPr>
          <p:cNvSpPr/>
          <p:nvPr/>
        </p:nvSpPr>
        <p:spPr>
          <a:xfrm>
            <a:off x="4853392" y="4770107"/>
            <a:ext cx="4279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</a:rPr>
              <a:t>LeptiCore ® 為Material World Industrial Co. 之註冊商標</a:t>
            </a:r>
          </a:p>
        </p:txBody>
      </p:sp>
    </p:spTree>
    <p:extLst>
      <p:ext uri="{BB962C8B-B14F-4D97-AF65-F5344CB8AC3E}">
        <p14:creationId xmlns:p14="http://schemas.microsoft.com/office/powerpoint/2010/main" val="42773308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地鐵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地鐵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鐵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1452</Words>
  <Application>Microsoft Office PowerPoint</Application>
  <PresentationFormat>如螢幕大小 (16:9)</PresentationFormat>
  <Paragraphs>181</Paragraphs>
  <Slides>29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29</vt:i4>
      </vt:variant>
    </vt:vector>
  </HeadingPairs>
  <TitlesOfParts>
    <vt:vector size="51" baseType="lpstr">
      <vt:lpstr>MS PGothic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Consolas</vt:lpstr>
      <vt:lpstr>Corbel</vt:lpstr>
      <vt:lpstr>Segoe UI</vt:lpstr>
      <vt:lpstr>Times New Roman</vt:lpstr>
      <vt:lpstr>Wingdings</vt:lpstr>
      <vt:lpstr>Wingdings 2</vt:lpstr>
      <vt:lpstr>Wingdings 3</vt:lpstr>
      <vt:lpstr>Office Theme</vt:lpstr>
      <vt:lpstr>4_Office Theme</vt:lpstr>
      <vt:lpstr>3_Office Theme</vt:lpstr>
      <vt:lpstr>地鐵</vt:lpstr>
      <vt:lpstr>21_Office Theme</vt:lpstr>
      <vt:lpstr>2_Office 佈景主題</vt:lpstr>
      <vt:lpstr>7_Office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年齡影響基礎代謝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Simplicity With Results</dc:title>
  <dc:creator>Yvonne Lucado</dc:creator>
  <cp:lastModifiedBy>Patrick Hsieh</cp:lastModifiedBy>
  <cp:revision>250</cp:revision>
  <cp:lastPrinted>2019-02-03T19:08:27Z</cp:lastPrinted>
  <dcterms:created xsi:type="dcterms:W3CDTF">2019-02-01T15:15:35Z</dcterms:created>
  <dcterms:modified xsi:type="dcterms:W3CDTF">2019-04-15T02:30:24Z</dcterms:modified>
</cp:coreProperties>
</file>